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2"/>
  </p:notesMasterIdLst>
  <p:sldIdLst>
    <p:sldId id="381" r:id="rId2"/>
    <p:sldId id="261" r:id="rId3"/>
    <p:sldId id="279" r:id="rId4"/>
    <p:sldId id="377" r:id="rId5"/>
    <p:sldId id="378" r:id="rId6"/>
    <p:sldId id="379" r:id="rId7"/>
    <p:sldId id="380" r:id="rId8"/>
    <p:sldId id="299" r:id="rId9"/>
    <p:sldId id="365" r:id="rId10"/>
    <p:sldId id="363" r:id="rId11"/>
    <p:sldId id="364" r:id="rId12"/>
    <p:sldId id="366" r:id="rId13"/>
    <p:sldId id="367" r:id="rId14"/>
    <p:sldId id="368" r:id="rId15"/>
    <p:sldId id="370" r:id="rId16"/>
    <p:sldId id="373" r:id="rId17"/>
    <p:sldId id="369" r:id="rId18"/>
    <p:sldId id="371" r:id="rId19"/>
    <p:sldId id="374" r:id="rId20"/>
    <p:sldId id="376" r:id="rId21"/>
  </p:sldIdLst>
  <p:sldSz cx="18288000" cy="10287000"/>
  <p:notesSz cx="6858000" cy="9144000"/>
  <p:embeddedFontLst>
    <p:embeddedFont>
      <p:font typeface="나눔바른고딕" pitchFamily="50" charset="-127"/>
      <p:regular r:id="rId23"/>
      <p:bold r:id="rId24"/>
    </p:embeddedFont>
    <p:embeddedFont>
      <p:font typeface="Roboto Black" charset="0"/>
      <p:bold r:id="rId25"/>
      <p:boldItalic r:id="rId26"/>
    </p:embeddedFont>
    <p:embeddedFont>
      <p:font typeface="나눔바른고딕 Light" pitchFamily="50" charset="-127"/>
      <p:regular r:id="rId27"/>
    </p:embeddedFont>
    <p:embeddedFont>
      <p:font typeface="맑은 고딕" pitchFamily="50" charset="-127"/>
      <p:regular r:id="rId28"/>
      <p:bold r:id="rId29"/>
    </p:embeddedFont>
    <p:embeddedFont>
      <p:font typeface="Roboto Condensed Light" charset="0"/>
      <p:regular r:id="rId30"/>
      <p:italic r:id="rId31"/>
    </p:embeddedFont>
    <p:embeddedFont>
      <p:font typeface="Roboto Light" charset="0"/>
      <p:regular r:id="rId32"/>
      <p:italic r:id="rId33"/>
    </p:embeddedFont>
    <p:embeddedFont>
      <p:font typeface="나눔고딕" pitchFamily="50" charset="-127"/>
      <p:regular r:id="rId34"/>
      <p:bold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함초롬돋움" pitchFamily="18" charset="-127"/>
      <p:regular r:id="rId40"/>
      <p:bold r:id="rId41"/>
    </p:embeddedFont>
    <p:embeddedFont>
      <p:font typeface="나눔고딕 Light" pitchFamily="50" charset="-127"/>
      <p:regular r:id="rId42"/>
    </p:embeddedFont>
    <p:embeddedFont>
      <p:font typeface="Open Sans Light" charset="0"/>
      <p:regular r:id="rId43"/>
      <p:italic r:id="rId44"/>
    </p:embeddedFont>
    <p:embeddedFont>
      <p:font typeface="Roboto Medium" charset="0"/>
      <p:regular r:id="rId45"/>
      <p:italic r:id="rId46"/>
    </p:embeddedFont>
    <p:embeddedFont>
      <p:font typeface="Lato Light" charset="0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7" d="100"/>
          <a:sy n="77" d="100"/>
        </p:scale>
        <p:origin x="-402" y="-10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ea typeface="함초롬돋움"/>
                <a:cs typeface="함초롬돋움"/>
                <a:sym typeface="함초롬돋움"/>
              </a:defRPr>
            </a:pPr>
            <a:r>
              <a:rPr lang="ko-KR" altLang="en-US" sz="1400" dirty="0">
                <a:latin typeface="나눔고딕 Light" pitchFamily="50" charset="-127"/>
                <a:ea typeface="나눔고딕 Light" pitchFamily="50" charset="-127"/>
              </a:rPr>
              <a:t>온</a:t>
            </a:r>
            <a:r>
              <a:rPr lang="en-US" altLang="ko-KR" sz="1400" dirty="0">
                <a:latin typeface="나눔고딕 Light" pitchFamily="50" charset="-127"/>
                <a:ea typeface="나눔고딕 Light" pitchFamily="50" charset="-127"/>
              </a:rPr>
              <a:t>•</a:t>
            </a:r>
            <a:r>
              <a:rPr lang="ko-KR" altLang="en-US" sz="1400" dirty="0">
                <a:latin typeface="나눔고딕 Light" pitchFamily="50" charset="-127"/>
                <a:ea typeface="나눔고딕 Light" pitchFamily="50" charset="-127"/>
              </a:rPr>
              <a:t>오프라인 결제 비율</a:t>
            </a:r>
          </a:p>
        </c:rich>
      </c:tx>
      <c:layout/>
      <c:overlay val="0"/>
      <c:spPr>
        <a:ln w="9525" cap="flat" cmpd="sng" algn="ctr">
          <a:noFill/>
          <a:prstDash val="solid"/>
          <a:round/>
          <a:headEnd w="med" len="med"/>
          <a:tailEnd w="med" len="med"/>
        </a:ln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온•오프라인 결제 비율</c:v>
                </c:pt>
              </c:strCache>
            </c:strRef>
          </c:tx>
          <c:spPr>
            <a:ln w="31750" cap="flat" cmpd="sng" algn="ctr">
              <a:solidFill>
                <a:schemeClr val="lt1"/>
              </a:solidFill>
              <a:prstDash val="solid"/>
              <a:round/>
              <a:headEnd w="med" len="med"/>
              <a:tailEnd w="med" len="med"/>
            </a:ln>
          </c:spPr>
          <c:dPt>
            <c:idx val="0"/>
            <c:bubble3D val="0"/>
            <c:spPr>
              <a:solidFill>
                <a:srgbClr val="EC7357"/>
              </a:solidFill>
            </c:spPr>
          </c:dPt>
          <c:dPt>
            <c:idx val="1"/>
            <c:bubble3D val="0"/>
            <c:spPr>
              <a:solidFill>
                <a:srgbClr val="FDD692"/>
              </a:solidFill>
            </c:spPr>
          </c:dPt>
          <c:cat>
            <c:strRef>
              <c:f>Sheet1!$A$2:$A$3</c:f>
              <c:strCache>
                <c:ptCount val="2"/>
                <c:pt idx="0">
                  <c:v>오프라인</c:v>
                </c:pt>
                <c:pt idx="1">
                  <c:v>온라인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3953242</c:v>
                </c:pt>
                <c:pt idx="1">
                  <c:v>428501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spPr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2"/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en-US" altLang="ko-KR"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Lpay </a:t>
            </a:r>
            <a:r>
              <a:rPr lang="ko-KR" altLang="en-US"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나이대별 미이용자수</a:t>
            </a:r>
            <a:endParaRPr lang="ko-KR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여성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1984</c:v>
                </c:pt>
                <c:pt idx="1">
                  <c:v>3185</c:v>
                </c:pt>
                <c:pt idx="2">
                  <c:v>4163</c:v>
                </c:pt>
                <c:pt idx="3">
                  <c:v>3068</c:v>
                </c:pt>
                <c:pt idx="4">
                  <c:v>1339</c:v>
                </c:pt>
                <c:pt idx="5">
                  <c:v>443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남성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1053</c:v>
                </c:pt>
                <c:pt idx="1">
                  <c:v>1684</c:v>
                </c:pt>
                <c:pt idx="2">
                  <c:v>1982</c:v>
                </c:pt>
                <c:pt idx="3">
                  <c:v>1293</c:v>
                </c:pt>
                <c:pt idx="4">
                  <c:v>576</c:v>
                </c:pt>
                <c:pt idx="5">
                  <c:v>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6066688"/>
        <c:axId val="256068224"/>
      </c:barChart>
      <c:catAx>
        <c:axId val="256066688"/>
        <c:scaling>
          <c:orientation val="minMax"/>
        </c:scaling>
        <c:delete val="0"/>
        <c:axPos val="b"/>
        <c:majorTickMark val="out"/>
        <c:minorTickMark val="none"/>
        <c:tickLblPos val="nextTo"/>
        <c:crossAx val="256068224"/>
        <c:crosses val="autoZero"/>
        <c:auto val="1"/>
        <c:lblAlgn val="ctr"/>
        <c:lblOffset val="100"/>
        <c:tickMarkSkip val="1"/>
        <c:noMultiLvlLbl val="0"/>
      </c:catAx>
      <c:valAx>
        <c:axId val="256068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6066688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ko-KR" altLang="en-US" sz="1400" b="0" i="0" u="none" dirty="0">
                <a:solidFill>
                  <a:srgbClr val="000000"/>
                </a:solidFill>
                <a:latin typeface="나눔고딕 Light" pitchFamily="50" charset="-127"/>
                <a:ea typeface="나눔고딕 Light" pitchFamily="50" charset="-127"/>
                <a:cs typeface="함초롬돋움"/>
                <a:sym typeface="함초롬돋움"/>
              </a:rPr>
              <a:t>고객 </a:t>
            </a:r>
            <a:r>
              <a:rPr lang="ko-KR" altLang="en-US" sz="1400" b="0" i="0" u="none" dirty="0" smtClean="0">
                <a:solidFill>
                  <a:srgbClr val="000000"/>
                </a:solidFill>
                <a:latin typeface="나눔고딕 Light" pitchFamily="50" charset="-127"/>
                <a:ea typeface="나눔고딕 Light" pitchFamily="50" charset="-127"/>
                <a:cs typeface="함초롬돋움"/>
                <a:sym typeface="함초롬돋움"/>
              </a:rPr>
              <a:t>남</a:t>
            </a:r>
            <a:r>
              <a:rPr lang="en-US" altLang="ko-KR" sz="1400" b="0" i="0" u="none" dirty="0" smtClean="0">
                <a:solidFill>
                  <a:srgbClr val="000000"/>
                </a:solidFill>
                <a:latin typeface="나눔고딕 Light" pitchFamily="50" charset="-127"/>
                <a:ea typeface="나눔고딕 Light" pitchFamily="50" charset="-127"/>
                <a:cs typeface="함초롬돋움"/>
                <a:sym typeface="함초롬돋움"/>
              </a:rPr>
              <a:t>/</a:t>
            </a:r>
            <a:r>
              <a:rPr lang="ko-KR" altLang="en-US" sz="1400" b="0" i="0" u="none" dirty="0" err="1" smtClean="0">
                <a:solidFill>
                  <a:srgbClr val="000000"/>
                </a:solidFill>
                <a:latin typeface="나눔고딕 Light" pitchFamily="50" charset="-127"/>
                <a:ea typeface="나눔고딕 Light" pitchFamily="50" charset="-127"/>
                <a:cs typeface="함초롬돋움"/>
                <a:sym typeface="함초롬돋움"/>
              </a:rPr>
              <a:t>여비율</a:t>
            </a:r>
            <a:endParaRPr lang="ko-KR" altLang="en-US" sz="1400" dirty="0">
              <a:latin typeface="나눔고딕 Light" pitchFamily="50" charset="-127"/>
              <a:ea typeface="나눔고딕 Light" pitchFamily="50" charset="-127"/>
            </a:endParaRP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남여비율</c:v>
                </c:pt>
              </c:strCache>
            </c:strRef>
          </c:tx>
          <c:dPt>
            <c:idx val="0"/>
            <c:bubble3D val="0"/>
            <c:spPr>
              <a:solidFill>
                <a:srgbClr val="EE7785"/>
              </a:solidFill>
              <a:ln w="31750" cap="flat" cmpd="sng" algn="ctr">
                <a:solidFill>
                  <a:prstClr val="white"/>
                </a:solidFill>
                <a:prstDash val="solid"/>
                <a:round/>
                <a:headEnd w="med" len="med"/>
                <a:tailEnd w="med" len="med"/>
              </a:ln>
            </c:spPr>
          </c:dPt>
          <c:dPt>
            <c:idx val="1"/>
            <c:bubble3D val="0"/>
            <c:spPr>
              <a:solidFill>
                <a:srgbClr val="84B1ED"/>
              </a:solidFill>
              <a:ln w="31750" cap="flat" cmpd="sng" algn="ctr">
                <a:solidFill>
                  <a:prstClr val="white"/>
                </a:solidFill>
                <a:prstDash val="solid"/>
                <a:round/>
                <a:headEnd w="med" len="med"/>
                <a:tailEnd w="med" len="med"/>
              </a:ln>
            </c:spPr>
          </c:dPt>
          <c:dLbls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여성</c:v>
                </c:pt>
                <c:pt idx="1">
                  <c:v>남성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20083</c:v>
                </c:pt>
                <c:pt idx="1">
                  <c:v>9830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spPr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2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ko-KR" altLang="en-US"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나이대별 평균 구매 액수</a:t>
            </a:r>
            <a:endParaRPr lang="ko-KR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Lpay 미이용자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49642</c:v>
                </c:pt>
                <c:pt idx="1">
                  <c:v>70348</c:v>
                </c:pt>
                <c:pt idx="2">
                  <c:v>73615</c:v>
                </c:pt>
                <c:pt idx="3">
                  <c:v>78378</c:v>
                </c:pt>
                <c:pt idx="4">
                  <c:v>97946</c:v>
                </c:pt>
                <c:pt idx="5">
                  <c:v>87446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Lpay 이용자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5"/>
            <c:invertIfNegative val="0"/>
            <c:bubble3D val="0"/>
            <c:spPr/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45842</c:v>
                </c:pt>
                <c:pt idx="1">
                  <c:v>59919</c:v>
                </c:pt>
                <c:pt idx="2">
                  <c:v>62420</c:v>
                </c:pt>
                <c:pt idx="3">
                  <c:v>63680</c:v>
                </c:pt>
                <c:pt idx="4">
                  <c:v>66923</c:v>
                </c:pt>
                <c:pt idx="5">
                  <c:v>91972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248448"/>
        <c:axId val="128250240"/>
      </c:barChart>
      <c:catAx>
        <c:axId val="128248448"/>
        <c:scaling>
          <c:orientation val="minMax"/>
        </c:scaling>
        <c:delete val="0"/>
        <c:axPos val="b"/>
        <c:majorTickMark val="none"/>
        <c:minorTickMark val="none"/>
        <c:tickLblPos val="nextTo"/>
        <c:crossAx val="128250240"/>
        <c:crosses val="autoZero"/>
        <c:auto val="1"/>
        <c:lblAlgn val="ctr"/>
        <c:lblOffset val="100"/>
        <c:tickMarkSkip val="1"/>
        <c:noMultiLvlLbl val="0"/>
      </c:catAx>
      <c:valAx>
        <c:axId val="1282502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 cap="flat" cmpd="sng" algn="ctr">
            <a:noFill/>
            <a:prstDash val="solid"/>
            <a:round/>
            <a:headEnd w="med" len="med"/>
            <a:tailEnd w="med" len="med"/>
          </a:ln>
        </c:spPr>
        <c:crossAx val="128248448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spPr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3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ko-KR" altLang="en-US" sz="1800" b="0" i="0" u="none">
                <a:solidFill>
                  <a:srgbClr val="000000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나이대별 고객수</a:t>
            </a:r>
            <a:endParaRPr lang="ko-KR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여자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2513</c:v>
                </c:pt>
                <c:pt idx="1">
                  <c:v>5040</c:v>
                </c:pt>
                <c:pt idx="2">
                  <c:v>6676</c:v>
                </c:pt>
                <c:pt idx="3">
                  <c:v>3915</c:v>
                </c:pt>
                <c:pt idx="4">
                  <c:v>1479</c:v>
                </c:pt>
                <c:pt idx="5">
                  <c:v>460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남자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1340</c:v>
                </c:pt>
                <c:pt idx="1">
                  <c:v>2696</c:v>
                </c:pt>
                <c:pt idx="2">
                  <c:v>3187</c:v>
                </c:pt>
                <c:pt idx="3">
                  <c:v>1718</c:v>
                </c:pt>
                <c:pt idx="4">
                  <c:v>636</c:v>
                </c:pt>
                <c:pt idx="5">
                  <c:v>253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271872"/>
        <c:axId val="128273408"/>
      </c:barChart>
      <c:catAx>
        <c:axId val="128271872"/>
        <c:scaling>
          <c:orientation val="minMax"/>
        </c:scaling>
        <c:delete val="0"/>
        <c:axPos val="b"/>
        <c:majorTickMark val="none"/>
        <c:minorTickMark val="none"/>
        <c:tickLblPos val="nextTo"/>
        <c:crossAx val="128273408"/>
        <c:crosses val="autoZero"/>
        <c:auto val="1"/>
        <c:lblAlgn val="ctr"/>
        <c:lblOffset val="100"/>
        <c:tickMarkSkip val="1"/>
        <c:noMultiLvlLbl val="0"/>
      </c:catAx>
      <c:valAx>
        <c:axId val="1282734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9525" cap="flat" cmpd="sng" algn="ctr">
            <a:noFill/>
            <a:prstDash val="solid"/>
            <a:round/>
            <a:headEnd w="med" len="med"/>
            <a:tailEnd w="med" len="med"/>
          </a:ln>
        </c:spPr>
        <c:crossAx val="128271872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vert="horz" wrap="none" lIns="0" tIns="0" rIns="0" bIns="0" anchor="ctr" anchorCtr="1"/>
        <a:lstStyle/>
        <a:p>
          <a:pPr algn="l">
            <a:defRPr b="0" i="0" u="none"/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Lpay 이용률</c:v>
                </c:pt>
              </c:strCache>
            </c:strRef>
          </c:tx>
          <c:dPt>
            <c:idx val="0"/>
            <c:bubble3D val="0"/>
            <c:spPr>
              <a:solidFill>
                <a:srgbClr val="00B9F1"/>
              </a:solidFill>
            </c:spPr>
          </c:dPt>
          <c:dPt>
            <c:idx val="1"/>
            <c:bubble3D val="0"/>
            <c:explosion val="9"/>
            <c:spPr>
              <a:solidFill>
                <a:srgbClr val="F9C00C"/>
              </a:solidFill>
            </c:spPr>
          </c:dPt>
          <c:cat>
            <c:strRef>
              <c:f>Sheet1!$A$2:$A$3</c:f>
              <c:strCache>
                <c:ptCount val="2"/>
                <c:pt idx="0">
                  <c:v>한 번 이상 사용해본 사람</c:v>
                </c:pt>
                <c:pt idx="1">
                  <c:v>한 번도 사용해보지 않은 사람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29.8</c:v>
                </c:pt>
                <c:pt idx="1">
                  <c:v>70.2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1" styleIndex="0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ko-KR" altLang="en-US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나이대별 </a:t>
            </a:r>
            <a:r>
              <a:rPr lang="en-US" altLang="ko-KR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Lpay </a:t>
            </a:r>
            <a:r>
              <a:rPr lang="ko-KR" altLang="en-US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미이용자 비율</a:t>
            </a:r>
            <a:endParaRPr lang="ko-KR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FF5F2E"/>
            </a:solidFill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78.900000000000006</c:v>
                </c:pt>
                <c:pt idx="1">
                  <c:v>63.2</c:v>
                </c:pt>
                <c:pt idx="2">
                  <c:v>62.4</c:v>
                </c:pt>
                <c:pt idx="3">
                  <c:v>78.400000000000006</c:v>
                </c:pt>
                <c:pt idx="4">
                  <c:v>90.5</c:v>
                </c:pt>
                <c:pt idx="5">
                  <c:v>96.3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004E66"/>
            </a:solidFill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78.599999999999994</c:v>
                </c:pt>
                <c:pt idx="1">
                  <c:v>62.5</c:v>
                </c:pt>
                <c:pt idx="2">
                  <c:v>62.2</c:v>
                </c:pt>
                <c:pt idx="3">
                  <c:v>75.3</c:v>
                </c:pt>
                <c:pt idx="4">
                  <c:v>90.6</c:v>
                </c:pt>
                <c:pt idx="5">
                  <c:v>93.7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127571456"/>
        <c:axId val="127572992"/>
      </c:barChart>
      <c:catAx>
        <c:axId val="127571456"/>
        <c:scaling>
          <c:orientation val="minMax"/>
        </c:scaling>
        <c:delete val="0"/>
        <c:axPos val="b"/>
        <c:majorTickMark val="none"/>
        <c:minorTickMark val="none"/>
        <c:tickLblPos val="nextTo"/>
        <c:crossAx val="127572992"/>
        <c:crosses val="autoZero"/>
        <c:auto val="1"/>
        <c:lblAlgn val="ctr"/>
        <c:lblOffset val="100"/>
        <c:tickMarkSkip val="1"/>
        <c:noMultiLvlLbl val="0"/>
      </c:catAx>
      <c:valAx>
        <c:axId val="1275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57145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t"/>
      <c:layout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en-US" sz="18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Lpay </a:t>
            </a:r>
            <a:r>
              <a:rPr lang="ko-KR" altLang="en-US" sz="1800" b="0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이용자 비율</a:t>
            </a:r>
            <a:endParaRPr lang="ko-KR" altLang="en-US"/>
          </a:p>
        </c:rich>
      </c:tx>
      <c:layout>
        <c:manualLayout>
          <c:xMode val="edge"/>
          <c:yMode val="edge"/>
          <c:x val="0.39165022969245911"/>
          <c:y val="2.887457236647605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727929949760437E-2"/>
          <c:y val="0.28641811013221741"/>
          <c:w val="0.92272067070007324"/>
          <c:h val="0.59072232246398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FF5F2E"/>
            </a:solidFill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21.1</c:v>
                </c:pt>
                <c:pt idx="1">
                  <c:v>36.799999999999997</c:v>
                </c:pt>
                <c:pt idx="2">
                  <c:v>37.6</c:v>
                </c:pt>
                <c:pt idx="3">
                  <c:v>21.6</c:v>
                </c:pt>
                <c:pt idx="4">
                  <c:v>9.5</c:v>
                </c:pt>
                <c:pt idx="5">
                  <c:v>3.7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004E66"/>
            </a:solidFill>
          </c:spPr>
          <c:invertIfNegative val="0"/>
          <c:dPt>
            <c:idx val="4"/>
            <c:invertIfNegative val="0"/>
            <c:bubble3D val="0"/>
            <c:spPr/>
          </c:dPt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21.4</c:v>
                </c:pt>
                <c:pt idx="1">
                  <c:v>37.5</c:v>
                </c:pt>
                <c:pt idx="2">
                  <c:v>37.799999999999997</c:v>
                </c:pt>
                <c:pt idx="3">
                  <c:v>24.7</c:v>
                </c:pt>
                <c:pt idx="4">
                  <c:v>9.4</c:v>
                </c:pt>
                <c:pt idx="5">
                  <c:v>6.3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127661568"/>
        <c:axId val="127663104"/>
      </c:barChart>
      <c:catAx>
        <c:axId val="127661568"/>
        <c:scaling>
          <c:orientation val="minMax"/>
        </c:scaling>
        <c:delete val="0"/>
        <c:axPos val="b"/>
        <c:majorTickMark val="none"/>
        <c:minorTickMark val="none"/>
        <c:tickLblPos val="nextTo"/>
        <c:crossAx val="127663104"/>
        <c:crosses val="autoZero"/>
        <c:auto val="1"/>
        <c:lblAlgn val="ctr"/>
        <c:lblOffset val="100"/>
        <c:tickMarkSkip val="1"/>
        <c:noMultiLvlLbl val="0"/>
      </c:catAx>
      <c:valAx>
        <c:axId val="12766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66156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43689531087875366"/>
          <c:y val="0.13103573024272919"/>
          <c:w val="0.15549366176128387"/>
          <c:h val="5.9384759515523911E-2"/>
        </c:manualLayout>
      </c:layout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3"/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Lpay 제휴사 이용비율</c:v>
                </c:pt>
              </c:strCache>
            </c:strRef>
          </c:tx>
          <c:explosion val="3"/>
          <c:dPt>
            <c:idx val="0"/>
            <c:bubble3D val="0"/>
            <c:explosion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cat>
            <c:strRef>
              <c:f>Sheet1!$A$2:$A$8</c:f>
              <c:strCache>
                <c:ptCount val="7"/>
                <c:pt idx="0">
                  <c:v>A01 ~ 06 : 유통사</c:v>
                </c:pt>
                <c:pt idx="1">
                  <c:v>B01 : 숙박업종</c:v>
                </c:pt>
                <c:pt idx="2">
                  <c:v>C01 ~ 02 : 엔터테인먼트</c:v>
                </c:pt>
                <c:pt idx="3">
                  <c:v>D01 ~ 02 : F&amp;B</c:v>
                </c:pt>
                <c:pt idx="4">
                  <c:v>E01 : 렌탈업종</c:v>
                </c:pt>
                <c:pt idx="5">
                  <c:v>L00 : 기타 제휴사</c:v>
                </c:pt>
                <c:pt idx="6">
                  <c:v>L01 : 비 제휴사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64.599999999999994</c:v>
                </c:pt>
                <c:pt idx="1">
                  <c:v>0.2</c:v>
                </c:pt>
                <c:pt idx="2">
                  <c:v>3.7</c:v>
                </c:pt>
                <c:pt idx="3">
                  <c:v>4.9000000000000004</c:v>
                </c:pt>
                <c:pt idx="4">
                  <c:v>0.1</c:v>
                </c:pt>
                <c:pt idx="5">
                  <c:v>6.4</c:v>
                </c:pt>
                <c:pt idx="6">
                  <c:v>20.100000000000001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b"/>
      <c:layout/>
      <c:overlay val="0"/>
    </c:legend>
    <c:plotVisOnly val="0"/>
    <c:dispBlanksAs val="gap"/>
    <c:showDLblsOverMax val="1"/>
  </c:chart>
  <c:txPr>
    <a:bodyPr/>
    <a:lstStyle/>
    <a:p>
      <a:pPr>
        <a:defRPr sz="1800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1" styleIndex="0"/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defRPr>
            </a:pPr>
            <a:r>
              <a:rPr lang="en-US" altLang="ko-KR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Lpay </a:t>
            </a:r>
            <a:r>
              <a:rPr lang="ko-KR" altLang="en-US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제휴사 </a:t>
            </a:r>
            <a:r>
              <a:rPr lang="en-US" altLang="ko-KR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A </a:t>
            </a:r>
            <a:r>
              <a:rPr lang="ko-KR" altLang="en-US" sz="1800" b="0" i="0" u="none">
                <a:solidFill>
                  <a:srgbClr val="262626"/>
                </a:solidFill>
                <a:latin typeface="Roboto Condensed Light"/>
                <a:ea typeface="함초롬돋움"/>
                <a:cs typeface="함초롬돋움"/>
                <a:sym typeface="함초롬돋움"/>
              </a:rPr>
              <a:t>연령별 구매횟수</a:t>
            </a:r>
            <a:endParaRPr lang="ko-KR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5505</c:v>
                </c:pt>
                <c:pt idx="1">
                  <c:v>23508</c:v>
                </c:pt>
                <c:pt idx="2">
                  <c:v>33071</c:v>
                </c:pt>
                <c:pt idx="3">
                  <c:v>10097</c:v>
                </c:pt>
                <c:pt idx="4">
                  <c:v>1299</c:v>
                </c:pt>
                <c:pt idx="5">
                  <c:v>337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11780</c:v>
                </c:pt>
                <c:pt idx="1">
                  <c:v>41324</c:v>
                </c:pt>
                <c:pt idx="2">
                  <c:v>70988</c:v>
                </c:pt>
                <c:pt idx="3">
                  <c:v>26495</c:v>
                </c:pt>
                <c:pt idx="4">
                  <c:v>3406</c:v>
                </c:pt>
                <c:pt idx="5">
                  <c:v>187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5990016"/>
        <c:axId val="215805952"/>
      </c:barChart>
      <c:catAx>
        <c:axId val="255990016"/>
        <c:scaling>
          <c:orientation val="minMax"/>
        </c:scaling>
        <c:delete val="0"/>
        <c:axPos val="b"/>
        <c:majorTickMark val="none"/>
        <c:minorTickMark val="none"/>
        <c:tickLblPos val="nextTo"/>
        <c:crossAx val="215805952"/>
        <c:crosses val="autoZero"/>
        <c:auto val="1"/>
        <c:lblAlgn val="ctr"/>
        <c:lblOffset val="100"/>
        <c:tickMarkSkip val="1"/>
        <c:noMultiLvlLbl val="0"/>
      </c:catAx>
      <c:valAx>
        <c:axId val="2158059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 cap="flat" cmpd="sng" algn="ctr">
            <a:noFill/>
            <a:prstDash val="solid"/>
            <a:round/>
            <a:headEnd w="med" len="med"/>
            <a:tailEnd w="med" len="med"/>
          </a:ln>
        </c:spPr>
        <c:crossAx val="25599001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Roboto Condensed Light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0A150-B3B9-4F7C-A821-1BCA59E74FF7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3A4E5-35E1-4B22-9D79-C69DFF723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3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77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948964"/>
            <a:ext cx="18288000" cy="407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097368" y="3355461"/>
            <a:ext cx="3657600" cy="3260238"/>
          </a:xfrm>
          <a:custGeom>
            <a:avLst/>
            <a:gdLst>
              <a:gd name="connsiteX0" fmla="*/ 0 w 3657600"/>
              <a:gd name="connsiteY0" fmla="*/ 0 h 3260238"/>
              <a:gd name="connsiteX1" fmla="*/ 3657600 w 3657600"/>
              <a:gd name="connsiteY1" fmla="*/ 0 h 3260238"/>
              <a:gd name="connsiteX2" fmla="*/ 3657600 w 3657600"/>
              <a:gd name="connsiteY2" fmla="*/ 3260238 h 3260238"/>
              <a:gd name="connsiteX3" fmla="*/ 0 w 3657600"/>
              <a:gd name="connsiteY3" fmla="*/ 3260238 h 3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260238">
                <a:moveTo>
                  <a:pt x="0" y="0"/>
                </a:moveTo>
                <a:lnTo>
                  <a:pt x="3657600" y="0"/>
                </a:lnTo>
                <a:lnTo>
                  <a:pt x="3657600" y="3260238"/>
                </a:lnTo>
                <a:lnTo>
                  <a:pt x="0" y="326023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5242589" y="3355461"/>
            <a:ext cx="3657600" cy="3260238"/>
          </a:xfrm>
          <a:custGeom>
            <a:avLst/>
            <a:gdLst>
              <a:gd name="connsiteX0" fmla="*/ 0 w 3657600"/>
              <a:gd name="connsiteY0" fmla="*/ 0 h 3260238"/>
              <a:gd name="connsiteX1" fmla="*/ 3657600 w 3657600"/>
              <a:gd name="connsiteY1" fmla="*/ 0 h 3260238"/>
              <a:gd name="connsiteX2" fmla="*/ 3657600 w 3657600"/>
              <a:gd name="connsiteY2" fmla="*/ 3260238 h 3260238"/>
              <a:gd name="connsiteX3" fmla="*/ 0 w 3657600"/>
              <a:gd name="connsiteY3" fmla="*/ 3260238 h 3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260238">
                <a:moveTo>
                  <a:pt x="0" y="0"/>
                </a:moveTo>
                <a:lnTo>
                  <a:pt x="3657600" y="0"/>
                </a:lnTo>
                <a:lnTo>
                  <a:pt x="3657600" y="3260238"/>
                </a:lnTo>
                <a:lnTo>
                  <a:pt x="0" y="326023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9387810" y="3355461"/>
            <a:ext cx="3657600" cy="3260238"/>
          </a:xfrm>
          <a:custGeom>
            <a:avLst/>
            <a:gdLst>
              <a:gd name="connsiteX0" fmla="*/ 0 w 3657600"/>
              <a:gd name="connsiteY0" fmla="*/ 0 h 3260238"/>
              <a:gd name="connsiteX1" fmla="*/ 3657600 w 3657600"/>
              <a:gd name="connsiteY1" fmla="*/ 0 h 3260238"/>
              <a:gd name="connsiteX2" fmla="*/ 3657600 w 3657600"/>
              <a:gd name="connsiteY2" fmla="*/ 3260238 h 3260238"/>
              <a:gd name="connsiteX3" fmla="*/ 0 w 3657600"/>
              <a:gd name="connsiteY3" fmla="*/ 3260238 h 3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260238">
                <a:moveTo>
                  <a:pt x="0" y="0"/>
                </a:moveTo>
                <a:lnTo>
                  <a:pt x="3657600" y="0"/>
                </a:lnTo>
                <a:lnTo>
                  <a:pt x="3657600" y="3260238"/>
                </a:lnTo>
                <a:lnTo>
                  <a:pt x="0" y="326023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3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13533032" y="3355461"/>
            <a:ext cx="3657600" cy="3260238"/>
          </a:xfrm>
          <a:custGeom>
            <a:avLst/>
            <a:gdLst>
              <a:gd name="connsiteX0" fmla="*/ 0 w 3657600"/>
              <a:gd name="connsiteY0" fmla="*/ 0 h 3260238"/>
              <a:gd name="connsiteX1" fmla="*/ 3657600 w 3657600"/>
              <a:gd name="connsiteY1" fmla="*/ 0 h 3260238"/>
              <a:gd name="connsiteX2" fmla="*/ 3657600 w 3657600"/>
              <a:gd name="connsiteY2" fmla="*/ 3260238 h 3260238"/>
              <a:gd name="connsiteX3" fmla="*/ 0 w 3657600"/>
              <a:gd name="connsiteY3" fmla="*/ 3260238 h 3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260238">
                <a:moveTo>
                  <a:pt x="0" y="0"/>
                </a:moveTo>
                <a:lnTo>
                  <a:pt x="3657600" y="0"/>
                </a:lnTo>
                <a:lnTo>
                  <a:pt x="3657600" y="3260238"/>
                </a:lnTo>
                <a:lnTo>
                  <a:pt x="0" y="326023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82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" y="2857524"/>
            <a:ext cx="7315259" cy="6126413"/>
          </a:xfrm>
          <a:custGeom>
            <a:avLst/>
            <a:gdLst>
              <a:gd name="connsiteX0" fmla="*/ 0 w 7315259"/>
              <a:gd name="connsiteY0" fmla="*/ 0 h 6126413"/>
              <a:gd name="connsiteX1" fmla="*/ 7315259 w 7315259"/>
              <a:gd name="connsiteY1" fmla="*/ 0 h 6126413"/>
              <a:gd name="connsiteX2" fmla="*/ 7315259 w 7315259"/>
              <a:gd name="connsiteY2" fmla="*/ 6126413 h 6126413"/>
              <a:gd name="connsiteX3" fmla="*/ 0 w 7315259"/>
              <a:gd name="connsiteY3" fmla="*/ 6126413 h 612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5259" h="6126413">
                <a:moveTo>
                  <a:pt x="0" y="0"/>
                </a:moveTo>
                <a:lnTo>
                  <a:pt x="7315259" y="0"/>
                </a:lnTo>
                <a:lnTo>
                  <a:pt x="7315259" y="6126413"/>
                </a:lnTo>
                <a:lnTo>
                  <a:pt x="0" y="6126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14721740" y="2857525"/>
            <a:ext cx="3566160" cy="3017520"/>
          </a:xfrm>
          <a:custGeom>
            <a:avLst/>
            <a:gdLst>
              <a:gd name="connsiteX0" fmla="*/ 0 w 3566160"/>
              <a:gd name="connsiteY0" fmla="*/ 0 h 3017520"/>
              <a:gd name="connsiteX1" fmla="*/ 3566160 w 3566160"/>
              <a:gd name="connsiteY1" fmla="*/ 0 h 3017520"/>
              <a:gd name="connsiteX2" fmla="*/ 3566160 w 3566160"/>
              <a:gd name="connsiteY2" fmla="*/ 3017520 h 3017520"/>
              <a:gd name="connsiteX3" fmla="*/ 0 w 3566160"/>
              <a:gd name="connsiteY3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160" h="3017520">
                <a:moveTo>
                  <a:pt x="0" y="0"/>
                </a:moveTo>
                <a:lnTo>
                  <a:pt x="3566160" y="0"/>
                </a:lnTo>
                <a:lnTo>
                  <a:pt x="3566160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4721740" y="5966419"/>
            <a:ext cx="3566160" cy="3017519"/>
          </a:xfrm>
          <a:custGeom>
            <a:avLst/>
            <a:gdLst>
              <a:gd name="connsiteX0" fmla="*/ 0 w 3566160"/>
              <a:gd name="connsiteY0" fmla="*/ 0 h 3017519"/>
              <a:gd name="connsiteX1" fmla="*/ 3566160 w 3566160"/>
              <a:gd name="connsiteY1" fmla="*/ 0 h 3017519"/>
              <a:gd name="connsiteX2" fmla="*/ 3566160 w 3566160"/>
              <a:gd name="connsiteY2" fmla="*/ 3017519 h 3017519"/>
              <a:gd name="connsiteX3" fmla="*/ 0 w 3566160"/>
              <a:gd name="connsiteY3" fmla="*/ 3017519 h 301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160" h="3017519">
                <a:moveTo>
                  <a:pt x="0" y="0"/>
                </a:moveTo>
                <a:lnTo>
                  <a:pt x="3566160" y="0"/>
                </a:lnTo>
                <a:lnTo>
                  <a:pt x="3566160" y="3017519"/>
                </a:lnTo>
                <a:lnTo>
                  <a:pt x="0" y="3017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7406659" y="2863427"/>
            <a:ext cx="3566160" cy="3011618"/>
          </a:xfrm>
          <a:custGeom>
            <a:avLst/>
            <a:gdLst>
              <a:gd name="connsiteX0" fmla="*/ 0 w 3566160"/>
              <a:gd name="connsiteY0" fmla="*/ 0 h 3011618"/>
              <a:gd name="connsiteX1" fmla="*/ 3566160 w 3566160"/>
              <a:gd name="connsiteY1" fmla="*/ 0 h 3011618"/>
              <a:gd name="connsiteX2" fmla="*/ 3566160 w 3566160"/>
              <a:gd name="connsiteY2" fmla="*/ 3011618 h 3011618"/>
              <a:gd name="connsiteX3" fmla="*/ 0 w 3566160"/>
              <a:gd name="connsiteY3" fmla="*/ 3011618 h 301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160" h="3011618">
                <a:moveTo>
                  <a:pt x="0" y="0"/>
                </a:moveTo>
                <a:lnTo>
                  <a:pt x="3566160" y="0"/>
                </a:lnTo>
                <a:lnTo>
                  <a:pt x="3566160" y="3011618"/>
                </a:lnTo>
                <a:lnTo>
                  <a:pt x="0" y="30116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/>
          </p:nvPr>
        </p:nvSpPr>
        <p:spPr>
          <a:xfrm>
            <a:off x="7406659" y="5966418"/>
            <a:ext cx="3566160" cy="3017520"/>
          </a:xfrm>
          <a:custGeom>
            <a:avLst/>
            <a:gdLst>
              <a:gd name="connsiteX0" fmla="*/ 0 w 3566160"/>
              <a:gd name="connsiteY0" fmla="*/ 0 h 3017520"/>
              <a:gd name="connsiteX1" fmla="*/ 3566160 w 3566160"/>
              <a:gd name="connsiteY1" fmla="*/ 0 h 3017520"/>
              <a:gd name="connsiteX2" fmla="*/ 3566160 w 3566160"/>
              <a:gd name="connsiteY2" fmla="*/ 3017520 h 3017520"/>
              <a:gd name="connsiteX3" fmla="*/ 0 w 3566160"/>
              <a:gd name="connsiteY3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160" h="3017520">
                <a:moveTo>
                  <a:pt x="0" y="0"/>
                </a:moveTo>
                <a:lnTo>
                  <a:pt x="3566160" y="0"/>
                </a:lnTo>
                <a:lnTo>
                  <a:pt x="3566160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7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188756" y="3040403"/>
            <a:ext cx="4754879" cy="4846259"/>
          </a:xfrm>
          <a:custGeom>
            <a:avLst/>
            <a:gdLst>
              <a:gd name="connsiteX0" fmla="*/ 0 w 4754879"/>
              <a:gd name="connsiteY0" fmla="*/ 0 h 4846259"/>
              <a:gd name="connsiteX1" fmla="*/ 4754879 w 4754879"/>
              <a:gd name="connsiteY1" fmla="*/ 0 h 4846259"/>
              <a:gd name="connsiteX2" fmla="*/ 4754879 w 4754879"/>
              <a:gd name="connsiteY2" fmla="*/ 4846259 h 4846259"/>
              <a:gd name="connsiteX3" fmla="*/ 0 w 4754879"/>
              <a:gd name="connsiteY3" fmla="*/ 4846259 h 484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79" h="4846259">
                <a:moveTo>
                  <a:pt x="0" y="0"/>
                </a:moveTo>
                <a:lnTo>
                  <a:pt x="4754879" y="0"/>
                </a:lnTo>
                <a:lnTo>
                  <a:pt x="4754879" y="4846259"/>
                </a:lnTo>
                <a:lnTo>
                  <a:pt x="0" y="48462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766561" y="3040403"/>
            <a:ext cx="4754879" cy="4846259"/>
          </a:xfrm>
          <a:custGeom>
            <a:avLst/>
            <a:gdLst>
              <a:gd name="connsiteX0" fmla="*/ 0 w 4754879"/>
              <a:gd name="connsiteY0" fmla="*/ 0 h 4846259"/>
              <a:gd name="connsiteX1" fmla="*/ 4754879 w 4754879"/>
              <a:gd name="connsiteY1" fmla="*/ 0 h 4846259"/>
              <a:gd name="connsiteX2" fmla="*/ 4754879 w 4754879"/>
              <a:gd name="connsiteY2" fmla="*/ 4846259 h 4846259"/>
              <a:gd name="connsiteX3" fmla="*/ 0 w 4754879"/>
              <a:gd name="connsiteY3" fmla="*/ 4846259 h 484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79" h="4846259">
                <a:moveTo>
                  <a:pt x="0" y="0"/>
                </a:moveTo>
                <a:lnTo>
                  <a:pt x="4754879" y="0"/>
                </a:lnTo>
                <a:lnTo>
                  <a:pt x="4754879" y="4846259"/>
                </a:lnTo>
                <a:lnTo>
                  <a:pt x="0" y="48462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2344366" y="3040403"/>
            <a:ext cx="4754878" cy="4846259"/>
          </a:xfrm>
          <a:custGeom>
            <a:avLst/>
            <a:gdLst>
              <a:gd name="connsiteX0" fmla="*/ 0 w 4754878"/>
              <a:gd name="connsiteY0" fmla="*/ 0 h 4846259"/>
              <a:gd name="connsiteX1" fmla="*/ 4754878 w 4754878"/>
              <a:gd name="connsiteY1" fmla="*/ 0 h 4846259"/>
              <a:gd name="connsiteX2" fmla="*/ 4754878 w 4754878"/>
              <a:gd name="connsiteY2" fmla="*/ 4846259 h 4846259"/>
              <a:gd name="connsiteX3" fmla="*/ 0 w 4754878"/>
              <a:gd name="connsiteY3" fmla="*/ 4846259 h 484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78" h="4846259">
                <a:moveTo>
                  <a:pt x="0" y="0"/>
                </a:moveTo>
                <a:lnTo>
                  <a:pt x="4754878" y="0"/>
                </a:lnTo>
                <a:lnTo>
                  <a:pt x="4754878" y="4846259"/>
                </a:lnTo>
                <a:lnTo>
                  <a:pt x="0" y="48462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3040403"/>
            <a:ext cx="18288000" cy="3848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542836" y="3878700"/>
            <a:ext cx="6422988" cy="3638774"/>
          </a:xfrm>
          <a:custGeom>
            <a:avLst/>
            <a:gdLst>
              <a:gd name="connsiteX0" fmla="*/ 0 w 6422988"/>
              <a:gd name="connsiteY0" fmla="*/ 0 h 3638774"/>
              <a:gd name="connsiteX1" fmla="*/ 6422988 w 6422988"/>
              <a:gd name="connsiteY1" fmla="*/ 0 h 3638774"/>
              <a:gd name="connsiteX2" fmla="*/ 6422988 w 6422988"/>
              <a:gd name="connsiteY2" fmla="*/ 3638774 h 3638774"/>
              <a:gd name="connsiteX3" fmla="*/ 0 w 6422988"/>
              <a:gd name="connsiteY3" fmla="*/ 3638774 h 36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2988" h="3638774">
                <a:moveTo>
                  <a:pt x="0" y="0"/>
                </a:moveTo>
                <a:lnTo>
                  <a:pt x="6422988" y="0"/>
                </a:lnTo>
                <a:lnTo>
                  <a:pt x="6422988" y="3638774"/>
                </a:lnTo>
                <a:lnTo>
                  <a:pt x="0" y="36387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5876474"/>
            <a:ext cx="18288000" cy="4445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623181" y="3968756"/>
            <a:ext cx="2788853" cy="4106638"/>
          </a:xfrm>
          <a:custGeom>
            <a:avLst/>
            <a:gdLst>
              <a:gd name="connsiteX0" fmla="*/ 0 w 2788853"/>
              <a:gd name="connsiteY0" fmla="*/ 0 h 4106638"/>
              <a:gd name="connsiteX1" fmla="*/ 2788853 w 2788853"/>
              <a:gd name="connsiteY1" fmla="*/ 0 h 4106638"/>
              <a:gd name="connsiteX2" fmla="*/ 2788853 w 2788853"/>
              <a:gd name="connsiteY2" fmla="*/ 4106638 h 4106638"/>
              <a:gd name="connsiteX3" fmla="*/ 0 w 2788853"/>
              <a:gd name="connsiteY3" fmla="*/ 4106638 h 410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853" h="4106638">
                <a:moveTo>
                  <a:pt x="0" y="0"/>
                </a:moveTo>
                <a:lnTo>
                  <a:pt x="2788853" y="0"/>
                </a:lnTo>
                <a:lnTo>
                  <a:pt x="2788853" y="4106638"/>
                </a:lnTo>
                <a:lnTo>
                  <a:pt x="0" y="4106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58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523018" y="3051181"/>
            <a:ext cx="11932920" cy="5496053"/>
          </a:xfrm>
          <a:custGeom>
            <a:avLst/>
            <a:gdLst>
              <a:gd name="connsiteX0" fmla="*/ 6721572 w 11932920"/>
              <a:gd name="connsiteY0" fmla="*/ 0 h 5496053"/>
              <a:gd name="connsiteX1" fmla="*/ 11932920 w 11932920"/>
              <a:gd name="connsiteY1" fmla="*/ 1852601 h 5496053"/>
              <a:gd name="connsiteX2" fmla="*/ 5296430 w 11932920"/>
              <a:gd name="connsiteY2" fmla="*/ 5496053 h 5496053"/>
              <a:gd name="connsiteX3" fmla="*/ 0 w 11932920"/>
              <a:gd name="connsiteY3" fmla="*/ 3128840 h 549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2920" h="5496053">
                <a:moveTo>
                  <a:pt x="6721572" y="0"/>
                </a:moveTo>
                <a:lnTo>
                  <a:pt x="11932920" y="1852601"/>
                </a:lnTo>
                <a:lnTo>
                  <a:pt x="5296430" y="5496053"/>
                </a:lnTo>
                <a:lnTo>
                  <a:pt x="0" y="31288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2059528" y="3863321"/>
            <a:ext cx="6540825" cy="4328174"/>
          </a:xfrm>
          <a:custGeom>
            <a:avLst/>
            <a:gdLst>
              <a:gd name="connsiteX0" fmla="*/ 0 w 6540825"/>
              <a:gd name="connsiteY0" fmla="*/ 0 h 4328174"/>
              <a:gd name="connsiteX1" fmla="*/ 6540825 w 6540825"/>
              <a:gd name="connsiteY1" fmla="*/ 0 h 4328174"/>
              <a:gd name="connsiteX2" fmla="*/ 6540825 w 6540825"/>
              <a:gd name="connsiteY2" fmla="*/ 4328174 h 4328174"/>
              <a:gd name="connsiteX3" fmla="*/ 0 w 6540825"/>
              <a:gd name="connsiteY3" fmla="*/ 4328174 h 432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825" h="4328174">
                <a:moveTo>
                  <a:pt x="0" y="0"/>
                </a:moveTo>
                <a:lnTo>
                  <a:pt x="6540825" y="0"/>
                </a:lnTo>
                <a:lnTo>
                  <a:pt x="6540825" y="4328174"/>
                </a:lnTo>
                <a:lnTo>
                  <a:pt x="0" y="43281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3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954293" y="4043114"/>
            <a:ext cx="5956069" cy="3745653"/>
          </a:xfrm>
          <a:custGeom>
            <a:avLst/>
            <a:gdLst>
              <a:gd name="connsiteX0" fmla="*/ 0 w 5956069"/>
              <a:gd name="connsiteY0" fmla="*/ 0 h 3745653"/>
              <a:gd name="connsiteX1" fmla="*/ 5956069 w 5956069"/>
              <a:gd name="connsiteY1" fmla="*/ 0 h 3745653"/>
              <a:gd name="connsiteX2" fmla="*/ 5956069 w 5956069"/>
              <a:gd name="connsiteY2" fmla="*/ 3745653 h 3745653"/>
              <a:gd name="connsiteX3" fmla="*/ 0 w 5956069"/>
              <a:gd name="connsiteY3" fmla="*/ 3745653 h 374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6069" h="3745653">
                <a:moveTo>
                  <a:pt x="0" y="0"/>
                </a:moveTo>
                <a:lnTo>
                  <a:pt x="5956069" y="0"/>
                </a:lnTo>
                <a:lnTo>
                  <a:pt x="5956069" y="3745653"/>
                </a:lnTo>
                <a:lnTo>
                  <a:pt x="0" y="374565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1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097228" y="2583208"/>
            <a:ext cx="16093404" cy="676656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097228" y="2491695"/>
            <a:ext cx="7589572" cy="676656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9601195" y="2491409"/>
            <a:ext cx="7589520" cy="676656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4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1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097228" y="3497600"/>
            <a:ext cx="4937812" cy="539496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583680" y="3497599"/>
            <a:ext cx="5120640" cy="539496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12252870" y="3497598"/>
            <a:ext cx="4937760" cy="539496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45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17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97114" y="0"/>
            <a:ext cx="17290886" cy="10287000"/>
          </a:xfrm>
          <a:custGeom>
            <a:avLst/>
            <a:gdLst>
              <a:gd name="connsiteX0" fmla="*/ 8858237 w 17290886"/>
              <a:gd name="connsiteY0" fmla="*/ 0 h 10287000"/>
              <a:gd name="connsiteX1" fmla="*/ 17290886 w 17290886"/>
              <a:gd name="connsiteY1" fmla="*/ 0 h 10287000"/>
              <a:gd name="connsiteX2" fmla="*/ 17290886 w 17290886"/>
              <a:gd name="connsiteY2" fmla="*/ 10287000 h 10287000"/>
              <a:gd name="connsiteX3" fmla="*/ 0 w 17290886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90886" h="10287000">
                <a:moveTo>
                  <a:pt x="8858237" y="0"/>
                </a:moveTo>
                <a:lnTo>
                  <a:pt x="17290886" y="0"/>
                </a:lnTo>
                <a:lnTo>
                  <a:pt x="17290886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41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&amp;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" y="1"/>
            <a:ext cx="8122413" cy="9765303"/>
          </a:xfrm>
          <a:custGeom>
            <a:avLst/>
            <a:gdLst>
              <a:gd name="connsiteX0" fmla="*/ 0 w 8122413"/>
              <a:gd name="connsiteY0" fmla="*/ 0 h 9765303"/>
              <a:gd name="connsiteX1" fmla="*/ 5981755 w 8122413"/>
              <a:gd name="connsiteY1" fmla="*/ 0 h 9765303"/>
              <a:gd name="connsiteX2" fmla="*/ 6142511 w 8122413"/>
              <a:gd name="connsiteY2" fmla="*/ 126330 h 9765303"/>
              <a:gd name="connsiteX3" fmla="*/ 8122413 w 8122413"/>
              <a:gd name="connsiteY3" fmla="*/ 4324623 h 9765303"/>
              <a:gd name="connsiteX4" fmla="*/ 2681733 w 8122413"/>
              <a:gd name="connsiteY4" fmla="*/ 9765303 h 9765303"/>
              <a:gd name="connsiteX5" fmla="*/ 88382 w 8122413"/>
              <a:gd name="connsiteY5" fmla="*/ 9108642 h 9765303"/>
              <a:gd name="connsiteX6" fmla="*/ 0 w 8122413"/>
              <a:gd name="connsiteY6" fmla="*/ 9057824 h 976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22413" h="9765303">
                <a:moveTo>
                  <a:pt x="0" y="0"/>
                </a:moveTo>
                <a:lnTo>
                  <a:pt x="5981755" y="0"/>
                </a:lnTo>
                <a:lnTo>
                  <a:pt x="6142511" y="126330"/>
                </a:lnTo>
                <a:cubicBezTo>
                  <a:pt x="7351687" y="1124231"/>
                  <a:pt x="8122413" y="2634420"/>
                  <a:pt x="8122413" y="4324623"/>
                </a:cubicBezTo>
                <a:cubicBezTo>
                  <a:pt x="8122413" y="7329428"/>
                  <a:pt x="5686538" y="9765303"/>
                  <a:pt x="2681733" y="9765303"/>
                </a:cubicBezTo>
                <a:cubicBezTo>
                  <a:pt x="1742732" y="9765303"/>
                  <a:pt x="859290" y="9527425"/>
                  <a:pt x="88382" y="9108642"/>
                </a:cubicBezTo>
                <a:lnTo>
                  <a:pt x="0" y="90578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0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auto">
          <a:xfrm>
            <a:off x="2102978" y="-1"/>
            <a:ext cx="16185023" cy="10287001"/>
          </a:xfrm>
          <a:custGeom>
            <a:avLst/>
            <a:gdLst>
              <a:gd name="connsiteX0" fmla="*/ 15318069 w 16185023"/>
              <a:gd name="connsiteY0" fmla="*/ 0 h 10287001"/>
              <a:gd name="connsiteX1" fmla="*/ 16185023 w 16185023"/>
              <a:gd name="connsiteY1" fmla="*/ 0 h 10287001"/>
              <a:gd name="connsiteX2" fmla="*/ 16185023 w 16185023"/>
              <a:gd name="connsiteY2" fmla="*/ 148028 h 10287001"/>
              <a:gd name="connsiteX3" fmla="*/ 16093131 w 16185023"/>
              <a:gd name="connsiteY3" fmla="*/ 254015 h 10287001"/>
              <a:gd name="connsiteX4" fmla="*/ 15879951 w 16185023"/>
              <a:gd name="connsiteY4" fmla="*/ 501623 h 10287001"/>
              <a:gd name="connsiteX5" fmla="*/ 14754197 w 16185023"/>
              <a:gd name="connsiteY5" fmla="*/ 1821671 h 10287001"/>
              <a:gd name="connsiteX6" fmla="*/ 13406705 w 16185023"/>
              <a:gd name="connsiteY6" fmla="*/ 3380177 h 10287001"/>
              <a:gd name="connsiteX7" fmla="*/ 9935631 w 16185023"/>
              <a:gd name="connsiteY7" fmla="*/ 7425482 h 10287001"/>
              <a:gd name="connsiteX8" fmla="*/ 7487970 w 16185023"/>
              <a:gd name="connsiteY8" fmla="*/ 10287001 h 10287001"/>
              <a:gd name="connsiteX9" fmla="*/ 0 w 16185023"/>
              <a:gd name="connsiteY9" fmla="*/ 10287001 h 10287001"/>
              <a:gd name="connsiteX10" fmla="*/ 6481615 w 16185023"/>
              <a:gd name="connsiteY10" fmla="*/ 5943623 h 10287001"/>
              <a:gd name="connsiteX11" fmla="*/ 11607205 w 16185023"/>
              <a:gd name="connsiteY11" fmla="*/ 2494468 h 10287001"/>
              <a:gd name="connsiteX12" fmla="*/ 13543160 w 16185023"/>
              <a:gd name="connsiteY12" fmla="*/ 1191454 h 10287001"/>
              <a:gd name="connsiteX13" fmla="*/ 15155037 w 16185023"/>
              <a:gd name="connsiteY13" fmla="*/ 109868 h 10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85023" h="10287001">
                <a:moveTo>
                  <a:pt x="15318069" y="0"/>
                </a:moveTo>
                <a:lnTo>
                  <a:pt x="16185023" y="0"/>
                </a:lnTo>
                <a:lnTo>
                  <a:pt x="16185023" y="148028"/>
                </a:lnTo>
                <a:lnTo>
                  <a:pt x="16093131" y="254015"/>
                </a:lnTo>
                <a:cubicBezTo>
                  <a:pt x="16027469" y="329964"/>
                  <a:pt x="15956709" y="412201"/>
                  <a:pt x="15879951" y="501623"/>
                </a:cubicBezTo>
                <a:cubicBezTo>
                  <a:pt x="15615571" y="808215"/>
                  <a:pt x="15257377" y="1225521"/>
                  <a:pt x="14754197" y="1821671"/>
                </a:cubicBezTo>
                <a:cubicBezTo>
                  <a:pt x="14404533" y="2221944"/>
                  <a:pt x="13969582" y="2724412"/>
                  <a:pt x="13406705" y="3380177"/>
                </a:cubicBezTo>
                <a:cubicBezTo>
                  <a:pt x="12639146" y="4274402"/>
                  <a:pt x="11564563" y="5534834"/>
                  <a:pt x="9935631" y="7425482"/>
                </a:cubicBezTo>
                <a:cubicBezTo>
                  <a:pt x="9253356" y="8226026"/>
                  <a:pt x="8443153" y="9171349"/>
                  <a:pt x="7487970" y="10287001"/>
                </a:cubicBezTo>
                <a:cubicBezTo>
                  <a:pt x="0" y="10287001"/>
                  <a:pt x="0" y="10287001"/>
                  <a:pt x="0" y="10287001"/>
                </a:cubicBezTo>
                <a:cubicBezTo>
                  <a:pt x="2771744" y="8438936"/>
                  <a:pt x="4861211" y="7025209"/>
                  <a:pt x="6481615" y="5943623"/>
                </a:cubicBezTo>
                <a:cubicBezTo>
                  <a:pt x="8903690" y="4316985"/>
                  <a:pt x="10498508" y="3243913"/>
                  <a:pt x="11607205" y="2494468"/>
                </a:cubicBezTo>
                <a:cubicBezTo>
                  <a:pt x="12425934" y="1940900"/>
                  <a:pt x="13048511" y="1523595"/>
                  <a:pt x="13543160" y="1191454"/>
                </a:cubicBezTo>
                <a:cubicBezTo>
                  <a:pt x="14268077" y="697502"/>
                  <a:pt x="14779783" y="356845"/>
                  <a:pt x="15155037" y="109868"/>
                </a:cubicBezTo>
                <a:close/>
              </a:path>
            </a:pathLst>
          </a:custGeom>
          <a:solidFill>
            <a:schemeClr val="bg1">
              <a:lumMod val="85000"/>
              <a:alpha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920322" y="3040403"/>
            <a:ext cx="3291840" cy="3291840"/>
          </a:xfrm>
          <a:custGeom>
            <a:avLst/>
            <a:gdLst>
              <a:gd name="connsiteX0" fmla="*/ 1645920 w 3291840"/>
              <a:gd name="connsiteY0" fmla="*/ 0 h 3291840"/>
              <a:gd name="connsiteX1" fmla="*/ 3291840 w 3291840"/>
              <a:gd name="connsiteY1" fmla="*/ 1645920 h 3291840"/>
              <a:gd name="connsiteX2" fmla="*/ 1645920 w 3291840"/>
              <a:gd name="connsiteY2" fmla="*/ 3291840 h 3291840"/>
              <a:gd name="connsiteX3" fmla="*/ 0 w 3291840"/>
              <a:gd name="connsiteY3" fmla="*/ 1645920 h 3291840"/>
              <a:gd name="connsiteX4" fmla="*/ 1645920 w 3291840"/>
              <a:gd name="connsiteY4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0" h="3291840">
                <a:moveTo>
                  <a:pt x="1645920" y="0"/>
                </a:moveTo>
                <a:cubicBezTo>
                  <a:pt x="2554937" y="0"/>
                  <a:pt x="3291840" y="736903"/>
                  <a:pt x="3291840" y="1645920"/>
                </a:cubicBezTo>
                <a:cubicBezTo>
                  <a:pt x="3291840" y="2554937"/>
                  <a:pt x="2554937" y="3291840"/>
                  <a:pt x="1645920" y="3291840"/>
                </a:cubicBezTo>
                <a:cubicBezTo>
                  <a:pt x="736903" y="3291840"/>
                  <a:pt x="0" y="2554937"/>
                  <a:pt x="0" y="1645920"/>
                </a:cubicBezTo>
                <a:cubicBezTo>
                  <a:pt x="0" y="736903"/>
                  <a:pt x="736903" y="0"/>
                  <a:pt x="1645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498028" y="3040403"/>
            <a:ext cx="3291840" cy="3291840"/>
          </a:xfrm>
          <a:custGeom>
            <a:avLst/>
            <a:gdLst>
              <a:gd name="connsiteX0" fmla="*/ 1645920 w 3291840"/>
              <a:gd name="connsiteY0" fmla="*/ 0 h 3291840"/>
              <a:gd name="connsiteX1" fmla="*/ 3291840 w 3291840"/>
              <a:gd name="connsiteY1" fmla="*/ 1645920 h 3291840"/>
              <a:gd name="connsiteX2" fmla="*/ 1645920 w 3291840"/>
              <a:gd name="connsiteY2" fmla="*/ 3291840 h 3291840"/>
              <a:gd name="connsiteX3" fmla="*/ 0 w 3291840"/>
              <a:gd name="connsiteY3" fmla="*/ 1645920 h 3291840"/>
              <a:gd name="connsiteX4" fmla="*/ 1645920 w 3291840"/>
              <a:gd name="connsiteY4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0" h="3291840">
                <a:moveTo>
                  <a:pt x="1645920" y="0"/>
                </a:moveTo>
                <a:cubicBezTo>
                  <a:pt x="2554937" y="0"/>
                  <a:pt x="3291840" y="736903"/>
                  <a:pt x="3291840" y="1645920"/>
                </a:cubicBezTo>
                <a:cubicBezTo>
                  <a:pt x="3291840" y="2554937"/>
                  <a:pt x="2554937" y="3291840"/>
                  <a:pt x="1645920" y="3291840"/>
                </a:cubicBezTo>
                <a:cubicBezTo>
                  <a:pt x="736903" y="3291840"/>
                  <a:pt x="0" y="2554937"/>
                  <a:pt x="0" y="1645920"/>
                </a:cubicBezTo>
                <a:cubicBezTo>
                  <a:pt x="0" y="736903"/>
                  <a:pt x="736903" y="0"/>
                  <a:pt x="1645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3075734" y="3040403"/>
            <a:ext cx="3291840" cy="3291840"/>
          </a:xfrm>
          <a:custGeom>
            <a:avLst/>
            <a:gdLst>
              <a:gd name="connsiteX0" fmla="*/ 1645920 w 3291840"/>
              <a:gd name="connsiteY0" fmla="*/ 0 h 3291840"/>
              <a:gd name="connsiteX1" fmla="*/ 3291840 w 3291840"/>
              <a:gd name="connsiteY1" fmla="*/ 1645920 h 3291840"/>
              <a:gd name="connsiteX2" fmla="*/ 1645920 w 3291840"/>
              <a:gd name="connsiteY2" fmla="*/ 3291840 h 3291840"/>
              <a:gd name="connsiteX3" fmla="*/ 0 w 3291840"/>
              <a:gd name="connsiteY3" fmla="*/ 1645920 h 3291840"/>
              <a:gd name="connsiteX4" fmla="*/ 1645920 w 3291840"/>
              <a:gd name="connsiteY4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0" h="3291840">
                <a:moveTo>
                  <a:pt x="1645920" y="0"/>
                </a:moveTo>
                <a:cubicBezTo>
                  <a:pt x="2554937" y="0"/>
                  <a:pt x="3291840" y="736903"/>
                  <a:pt x="3291840" y="1645920"/>
                </a:cubicBezTo>
                <a:cubicBezTo>
                  <a:pt x="3291840" y="2554937"/>
                  <a:pt x="2554937" y="3291840"/>
                  <a:pt x="1645920" y="3291840"/>
                </a:cubicBezTo>
                <a:cubicBezTo>
                  <a:pt x="736903" y="3291840"/>
                  <a:pt x="0" y="2554937"/>
                  <a:pt x="0" y="1645920"/>
                </a:cubicBezTo>
                <a:cubicBezTo>
                  <a:pt x="0" y="736903"/>
                  <a:pt x="736903" y="0"/>
                  <a:pt x="1645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accent3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62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er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498080" y="1870601"/>
            <a:ext cx="3291840" cy="3291840"/>
          </a:xfrm>
          <a:custGeom>
            <a:avLst/>
            <a:gdLst>
              <a:gd name="connsiteX0" fmla="*/ 1645920 w 3291840"/>
              <a:gd name="connsiteY0" fmla="*/ 0 h 3291840"/>
              <a:gd name="connsiteX1" fmla="*/ 3291840 w 3291840"/>
              <a:gd name="connsiteY1" fmla="*/ 1645920 h 3291840"/>
              <a:gd name="connsiteX2" fmla="*/ 1645920 w 3291840"/>
              <a:gd name="connsiteY2" fmla="*/ 3291840 h 3291840"/>
              <a:gd name="connsiteX3" fmla="*/ 0 w 3291840"/>
              <a:gd name="connsiteY3" fmla="*/ 1645920 h 3291840"/>
              <a:gd name="connsiteX4" fmla="*/ 1645920 w 3291840"/>
              <a:gd name="connsiteY4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0" h="3291840">
                <a:moveTo>
                  <a:pt x="1645920" y="0"/>
                </a:moveTo>
                <a:cubicBezTo>
                  <a:pt x="2554937" y="0"/>
                  <a:pt x="3291840" y="736903"/>
                  <a:pt x="3291840" y="1645920"/>
                </a:cubicBezTo>
                <a:cubicBezTo>
                  <a:pt x="3291840" y="2554937"/>
                  <a:pt x="2554937" y="3291840"/>
                  <a:pt x="1645920" y="3291840"/>
                </a:cubicBezTo>
                <a:cubicBezTo>
                  <a:pt x="736904" y="3291840"/>
                  <a:pt x="0" y="2554937"/>
                  <a:pt x="0" y="1645920"/>
                </a:cubicBezTo>
                <a:cubicBezTo>
                  <a:pt x="0" y="736903"/>
                  <a:pt x="736904" y="0"/>
                  <a:pt x="16459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10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 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1612801" y="3314682"/>
            <a:ext cx="4754880" cy="3474720"/>
          </a:xfrm>
          <a:custGeom>
            <a:avLst/>
            <a:gdLst>
              <a:gd name="connsiteX0" fmla="*/ 0 w 4754880"/>
              <a:gd name="connsiteY0" fmla="*/ 0 h 3474720"/>
              <a:gd name="connsiteX1" fmla="*/ 4754880 w 4754880"/>
              <a:gd name="connsiteY1" fmla="*/ 0 h 3474720"/>
              <a:gd name="connsiteX2" fmla="*/ 4754880 w 4754880"/>
              <a:gd name="connsiteY2" fmla="*/ 3474720 h 3474720"/>
              <a:gd name="connsiteX3" fmla="*/ 0 w 4754880"/>
              <a:gd name="connsiteY3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0" h="3474720">
                <a:moveTo>
                  <a:pt x="0" y="0"/>
                </a:moveTo>
                <a:lnTo>
                  <a:pt x="4754880" y="0"/>
                </a:lnTo>
                <a:lnTo>
                  <a:pt x="475488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569682" y="3040403"/>
            <a:ext cx="4575864" cy="4073232"/>
          </a:xfrm>
          <a:custGeom>
            <a:avLst/>
            <a:gdLst>
              <a:gd name="connsiteX0" fmla="*/ 0 w 4575864"/>
              <a:gd name="connsiteY0" fmla="*/ 0 h 4073232"/>
              <a:gd name="connsiteX1" fmla="*/ 4575864 w 4575864"/>
              <a:gd name="connsiteY1" fmla="*/ 0 h 4073232"/>
              <a:gd name="connsiteX2" fmla="*/ 4575864 w 4575864"/>
              <a:gd name="connsiteY2" fmla="*/ 4073232 h 4073232"/>
              <a:gd name="connsiteX3" fmla="*/ 0 w 4575864"/>
              <a:gd name="connsiteY3" fmla="*/ 4073232 h 407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864" h="4073232">
                <a:moveTo>
                  <a:pt x="0" y="0"/>
                </a:moveTo>
                <a:lnTo>
                  <a:pt x="4575864" y="0"/>
                </a:lnTo>
                <a:lnTo>
                  <a:pt x="4575864" y="4073232"/>
                </a:lnTo>
                <a:lnTo>
                  <a:pt x="0" y="40732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13712136" y="3040403"/>
            <a:ext cx="4575864" cy="4073232"/>
          </a:xfrm>
          <a:custGeom>
            <a:avLst/>
            <a:gdLst>
              <a:gd name="connsiteX0" fmla="*/ 0 w 4575864"/>
              <a:gd name="connsiteY0" fmla="*/ 0 h 4073232"/>
              <a:gd name="connsiteX1" fmla="*/ 4575864 w 4575864"/>
              <a:gd name="connsiteY1" fmla="*/ 0 h 4073232"/>
              <a:gd name="connsiteX2" fmla="*/ 4575864 w 4575864"/>
              <a:gd name="connsiteY2" fmla="*/ 4073232 h 4073232"/>
              <a:gd name="connsiteX3" fmla="*/ 0 w 4575864"/>
              <a:gd name="connsiteY3" fmla="*/ 4073232 h 407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5864" h="4073232">
                <a:moveTo>
                  <a:pt x="0" y="0"/>
                </a:moveTo>
                <a:lnTo>
                  <a:pt x="4575864" y="0"/>
                </a:lnTo>
                <a:lnTo>
                  <a:pt x="4575864" y="4073232"/>
                </a:lnTo>
                <a:lnTo>
                  <a:pt x="0" y="40732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8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28" y="754417"/>
            <a:ext cx="12801600" cy="1005840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28" y="2217453"/>
            <a:ext cx="16276372" cy="7132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28" y="9667940"/>
            <a:ext cx="3657600" cy="3693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16400" y="9669726"/>
            <a:ext cx="457200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16399E18-6253-43FE-B52C-251CEB3AE2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84" r:id="rId18"/>
    <p:sldLayoutId id="2147483685" r:id="rId19"/>
    <p:sldLayoutId id="2147483686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5400" b="0" kern="1200" cap="none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66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0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0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49" indent="0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0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806" indent="-342891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589" indent="-342891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371" indent="-342891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154" indent="-342891" algn="l" defTabSz="1371566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49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7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3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  <p15:guide id="3" pos="10944">
          <p15:clr>
            <a:srgbClr val="F26B43"/>
          </p15:clr>
        </p15:guide>
        <p15:guide id="4" pos="576">
          <p15:clr>
            <a:srgbClr val="F26B43"/>
          </p15:clr>
        </p15:guide>
        <p15:guide id="5" orient="horz" pos="1397">
          <p15:clr>
            <a:srgbClr val="F26B43"/>
          </p15:clr>
        </p15:guide>
        <p15:guide id="6" orient="horz" pos="5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72736" y="712214"/>
            <a:ext cx="15368716" cy="27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CA" sz="11500" spc="-200" dirty="0" smtClean="0">
                <a:solidFill>
                  <a:schemeClr val="bg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LOTTE MEMBERS</a:t>
            </a:r>
          </a:p>
          <a:p>
            <a:pPr defTabSz="1450940"/>
            <a:r>
              <a:rPr lang="en-CA" sz="5400" spc="-200" dirty="0" smtClean="0">
                <a:solidFill>
                  <a:schemeClr val="bg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BIGDATA COMPETITION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2653835" y="8766716"/>
            <a:ext cx="546786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CA" sz="2800" b="1" spc="-200" dirty="0" smtClean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rPr>
              <a:t>TEAM                  </a:t>
            </a:r>
            <a:r>
              <a:rPr lang="ko-KR" altLang="en-US" sz="2800" b="1" spc="-200" dirty="0" err="1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홍홍홍</a:t>
            </a:r>
            <a:endParaRPr lang="en-US" altLang="ko-KR" sz="2800" b="1" spc="-200" dirty="0" smtClean="0">
              <a:solidFill>
                <a:schemeClr val="bg1"/>
              </a:solidFill>
              <a:latin typeface="나눔고딕 Light" pitchFamily="50" charset="-127"/>
              <a:ea typeface="나눔고딕 Light" pitchFamily="50" charset="-127"/>
              <a:cs typeface="Open Sans Light" pitchFamily="34" charset="0"/>
            </a:endParaRPr>
          </a:p>
          <a:p>
            <a:pPr defTabSz="1450940"/>
            <a:r>
              <a:rPr lang="en-US" altLang="ko-KR" sz="2800" b="1" spc="-200" dirty="0" smtClean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rPr>
              <a:t>MEMBERS       </a:t>
            </a:r>
            <a:r>
              <a:rPr lang="ko-KR" altLang="en-US" sz="2800" b="1" spc="-200" dirty="0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김창현</a:t>
            </a:r>
            <a:r>
              <a:rPr lang="en-US" altLang="ko-KR" sz="2800" b="1" spc="-200" dirty="0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,  </a:t>
            </a:r>
            <a:r>
              <a:rPr lang="ko-KR" altLang="en-US" sz="2800" b="1" spc="-200" dirty="0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김예린</a:t>
            </a:r>
            <a:r>
              <a:rPr lang="en-US" altLang="ko-KR" sz="2800" b="1" spc="-200" dirty="0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,  </a:t>
            </a:r>
            <a:r>
              <a:rPr lang="ko-KR" altLang="en-US" sz="2800" b="1" spc="-200" dirty="0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정 </a:t>
            </a:r>
            <a:r>
              <a:rPr lang="ko-KR" altLang="en-US" sz="2800" b="1" spc="-200" dirty="0" err="1" smtClean="0">
                <a:solidFill>
                  <a:schemeClr val="bg1"/>
                </a:solidFill>
                <a:latin typeface="나눔고딕 Light" pitchFamily="50" charset="-127"/>
                <a:ea typeface="나눔고딕 Light" pitchFamily="50" charset="-127"/>
                <a:cs typeface="Open Sans Light" pitchFamily="34" charset="0"/>
              </a:rPr>
              <a:t>엽</a:t>
            </a:r>
            <a:endParaRPr lang="en-US" altLang="ko-KR" sz="2800" b="1" spc="-200" dirty="0" smtClean="0">
              <a:solidFill>
                <a:schemeClr val="bg1"/>
              </a:solidFill>
              <a:latin typeface="나눔고딕 Light" pitchFamily="50" charset="-127"/>
              <a:ea typeface="나눔고딕 Light" pitchFamily="50" charset="-127"/>
              <a:cs typeface="Open Sans Light" pitchFamily="34" charset="0"/>
            </a:endParaRPr>
          </a:p>
          <a:p>
            <a:pPr defTabSz="1450940"/>
            <a:endParaRPr lang="en-CA" sz="7200" spc="-200" dirty="0">
              <a:solidFill>
                <a:schemeClr val="bg1"/>
              </a:solidFill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lu"/>
      </p:transition>
    </mc:Choice>
    <mc:Fallback xmlns=""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</a:t>
            </a:r>
            <a:r>
              <a:rPr lang="en-US" dirty="0" err="1" smtClean="0">
                <a:latin typeface="+mn-lt"/>
              </a:rPr>
              <a:t>Faiss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852266" y="4145795"/>
            <a:ext cx="8741253" cy="1653128"/>
          </a:xfrm>
        </p:spPr>
        <p:txBody>
          <a:bodyPr numCol="1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= [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고객번호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나이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성별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날짜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구매개수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오프라인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지역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대분류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기온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vector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(</a:t>
            </a:r>
            <a:r>
              <a:rPr lang="en-US" altLang="ko-KR" sz="1600" dirty="0" smtClean="0"/>
              <a:t>4616646, 9)         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Label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상품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대분류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(60)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51635" y="3414280"/>
            <a:ext cx="217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FAISS</a:t>
            </a:r>
            <a:endParaRPr lang="en-US" dirty="0">
              <a:latin typeface="+mj-lt"/>
            </a:endParaRPr>
          </a:p>
        </p:txBody>
      </p:sp>
      <p:pic>
        <p:nvPicPr>
          <p:cNvPr id="6" name="그림 개체 틀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580" b="-40580"/>
          <a:stretch/>
        </p:blipFill>
        <p:spPr>
          <a:xfrm>
            <a:off x="752356" y="1977820"/>
            <a:ext cx="7407796" cy="75501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851635" y="5745117"/>
            <a:ext cx="8706529" cy="2033082"/>
          </a:xfrm>
        </p:spPr>
        <p:txBody>
          <a:bodyPr numCol="1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Faiss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성분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분해 알고리즘인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Product Quantization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알고리즘이며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Optimized Product Quantization for Approximate Nearest Neighbor Search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기반으로 작성되었다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Cold start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 해당하는 고객의 데이터를 다른 고객 데이터와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Distance L2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유사도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비교를 통해서 비슷한 벡터를 알 수 있으며 비교적 적은 데이터로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cold start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에 해당하는 고객들에게 아이템을 추천하기에 적절한 알고리즘이라고 판단되었다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067" y="8091100"/>
            <a:ext cx="8818528" cy="767388"/>
          </a:xfrm>
          <a:prstGeom prst="rect">
            <a:avLst/>
          </a:prstGeom>
          <a:solidFill>
            <a:srgbClr val="FFC000">
              <a:alpha val="2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 anchorCtr="0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28067" y="8151629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Faiss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ko-KR" altLang="en-US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유사도는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Top 10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을 기준으로 데이터를 추출하지만 </a:t>
            </a:r>
            <a:r>
              <a:rPr lang="en-US" altLang="ko-KR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유사한 벡터가 몇 가지 없을 경우</a:t>
            </a:r>
            <a:endParaRPr lang="en-US" altLang="ko-KR" dirty="0" smtClean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1&lt; x &lt; 11 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사이의 데이터가 추출 된다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.</a:t>
            </a:r>
            <a:endParaRPr lang="ko-KR" altLang="en-US" dirty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89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</a:t>
            </a:r>
            <a:r>
              <a:rPr lang="en-US" dirty="0" smtClean="0">
                <a:latin typeface="+mn-lt"/>
              </a:rPr>
              <a:t>Gru4rec 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852266" y="3509238"/>
            <a:ext cx="8741253" cy="3007371"/>
          </a:xfrm>
        </p:spPr>
        <p:txBody>
          <a:bodyPr numCol="1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Input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= [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고객번호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구매날짜 시간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(timestamp)]</a:t>
            </a:r>
            <a:endParaRPr lang="en-US" altLang="ko-KR" sz="1600" dirty="0">
              <a:latin typeface="나눔고딕 Light" pitchFamily="50" charset="-127"/>
              <a:ea typeface="나눔고딕 Light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Train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: (3154854, 9)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	</a:t>
            </a: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Val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: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(350540, 9)	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                     </a:t>
            </a:r>
            <a:r>
              <a:rPr lang="en-US" altLang="ko-KR" sz="1600" b="1" dirty="0">
                <a:latin typeface="나눔고딕 Light" pitchFamily="50" charset="-127"/>
                <a:ea typeface="나눔고딕 Light" pitchFamily="50" charset="-127"/>
              </a:rPr>
              <a:t>Test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 :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(876349, 9)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Label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: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상품 </a:t>
            </a:r>
            <a:r>
              <a:rPr lang="ko-KR" altLang="en-US" sz="1600" dirty="0" err="1" smtClean="0">
                <a:latin typeface="나눔고딕 Light" pitchFamily="50" charset="-127"/>
                <a:ea typeface="나눔고딕 Light" pitchFamily="50" charset="-127"/>
              </a:rPr>
              <a:t>대분류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(60)</a:t>
            </a:r>
            <a:endParaRPr lang="en-US" altLang="ko-KR" sz="1600" dirty="0">
              <a:latin typeface="나눔고딕 Light" pitchFamily="50" charset="-127"/>
              <a:ea typeface="나눔고딕 Light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      	             Accuracy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:  0.2790  	        TOP5_</a:t>
            </a: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Accuracy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: 0.4629  	TOP10_</a:t>
            </a: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Accuracy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: 0.6287	      TOP15_</a:t>
            </a:r>
            <a:r>
              <a:rPr lang="en-US" altLang="ko-KR" sz="1600" b="1" dirty="0" smtClean="0">
                <a:latin typeface="나눔고딕 Light" pitchFamily="50" charset="-127"/>
                <a:ea typeface="나눔고딕 Light" pitchFamily="50" charset="-127"/>
              </a:rPr>
              <a:t>Accuracy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: 0.7016</a:t>
            </a:r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    </a:t>
            </a:r>
            <a:endParaRPr lang="id-ID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851635" y="2802966"/>
            <a:ext cx="217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GRU4REC</a:t>
            </a:r>
            <a:endParaRPr lang="en-US" dirty="0">
              <a:latin typeface="+mj-lt"/>
            </a:endParaRPr>
          </a:p>
        </p:txBody>
      </p:sp>
      <p:pic>
        <p:nvPicPr>
          <p:cNvPr id="8" name="그림 개체 틀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3560" r="2216" b="2909"/>
          <a:stretch/>
        </p:blipFill>
        <p:spPr>
          <a:xfrm rot="16200000">
            <a:off x="1446836" y="3923817"/>
            <a:ext cx="6065134" cy="40742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851635" y="5695688"/>
            <a:ext cx="8706529" cy="2630575"/>
          </a:xfrm>
        </p:spPr>
        <p:txBody>
          <a:bodyPr numCol="1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Session based recommendation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GRU4REC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Session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Sequence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데이터를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GRU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레이어에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입력하여 다음에 올 확률이 가장 높은 모델을 추천하는 모델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(LSTM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변형 모델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GRU Layer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에서는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Sequence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상 모든 아이템들에 맥락적 관계를 학습한다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12659" y="8091099"/>
            <a:ext cx="8933936" cy="1102327"/>
          </a:xfrm>
          <a:prstGeom prst="rect">
            <a:avLst/>
          </a:prstGeom>
          <a:solidFill>
            <a:srgbClr val="FFC000">
              <a:alpha val="2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 anchorCtr="0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067" y="8151629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고객의 선호도는 고정된 것이 아니기 때문에 가장 최근 고객이 선호하는 상품이 무엇인지</a:t>
            </a:r>
            <a:endParaRPr lang="en-US" altLang="ko-KR" dirty="0" smtClean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알 필요가</a:t>
            </a:r>
            <a:r>
              <a:rPr lang="en-US" altLang="ko-KR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있고</a:t>
            </a:r>
            <a:r>
              <a:rPr lang="en-US" altLang="ko-KR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또한 그것을 추천해 주어야 한다고 생각 되었다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.</a:t>
            </a:r>
          </a:p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따라서 최근의 정보를 고려 할 수 있는 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GRU4REC </a:t>
            </a:r>
            <a:r>
              <a:rPr lang="ko-KR" altLang="en-US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알고리즘이 적합할 것이라고 생각된다</a:t>
            </a:r>
            <a:r>
              <a:rPr lang="en-US" altLang="ko-KR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.</a:t>
            </a:r>
            <a:endParaRPr lang="ko-KR" altLang="en-US" dirty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83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</a:t>
            </a:r>
            <a:r>
              <a:rPr lang="en-US" dirty="0" smtClean="0">
                <a:latin typeface="+mn-lt"/>
              </a:rPr>
              <a:t>Layer</a:t>
            </a:r>
            <a:endParaRPr lang="en-US" dirty="0">
              <a:latin typeface="+mn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20318" y="2523809"/>
            <a:ext cx="2465408" cy="8102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71599" y="6068303"/>
            <a:ext cx="2465408" cy="8102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22739" y="6068303"/>
            <a:ext cx="2465408" cy="8102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37007" y="2744257"/>
            <a:ext cx="172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Preprocess.py</a:t>
            </a:r>
            <a:endParaRPr 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5057" y="6290863"/>
            <a:ext cx="12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FAISS.py</a:t>
            </a:r>
            <a:endParaRPr 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5726" y="6290863"/>
            <a:ext cx="172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GRU4REC.py</a:t>
            </a:r>
            <a:endParaRPr 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88287" y="4039565"/>
            <a:ext cx="1632032" cy="7060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897301" y="4039565"/>
            <a:ext cx="1516284" cy="7060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endCxn id="5" idx="0"/>
          </p:cNvCxnSpPr>
          <p:nvPr/>
        </p:nvCxnSpPr>
        <p:spPr>
          <a:xfrm flipH="1">
            <a:off x="2604303" y="3334037"/>
            <a:ext cx="1545220" cy="7055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6" idx="0"/>
          </p:cNvCxnSpPr>
          <p:nvPr/>
        </p:nvCxnSpPr>
        <p:spPr>
          <a:xfrm>
            <a:off x="5249118" y="3334037"/>
            <a:ext cx="1406325" cy="7055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5" idx="4"/>
            <a:endCxn id="11" idx="0"/>
          </p:cNvCxnSpPr>
          <p:nvPr/>
        </p:nvCxnSpPr>
        <p:spPr>
          <a:xfrm>
            <a:off x="2604303" y="4745622"/>
            <a:ext cx="0" cy="13226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6" idx="4"/>
            <a:endCxn id="12" idx="0"/>
          </p:cNvCxnSpPr>
          <p:nvPr/>
        </p:nvCxnSpPr>
        <p:spPr>
          <a:xfrm>
            <a:off x="6655443" y="4745622"/>
            <a:ext cx="0" cy="13226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162514" y="420792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X &lt;= 5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6288996" y="4207927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고딕 Light" pitchFamily="50" charset="-127"/>
                <a:ea typeface="나눔고딕 Light" pitchFamily="50" charset="-127"/>
              </a:rPr>
              <a:t>X &gt; 5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1371599" y="8231709"/>
            <a:ext cx="2465408" cy="8102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22739" y="8231709"/>
            <a:ext cx="2465408" cy="8102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11" idx="2"/>
            <a:endCxn id="34" idx="0"/>
          </p:cNvCxnSpPr>
          <p:nvPr/>
        </p:nvCxnSpPr>
        <p:spPr>
          <a:xfrm>
            <a:off x="2604303" y="6878531"/>
            <a:ext cx="0" cy="13531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87346" y="8452157"/>
            <a:ext cx="25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Cold start Rank.csv</a:t>
            </a:r>
            <a:endParaRPr 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11431" y="8452157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Rank.csv</a:t>
            </a:r>
            <a:endParaRPr 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2" name="직선 연결선 41"/>
          <p:cNvCxnSpPr>
            <a:stCxn id="12" idx="2"/>
          </p:cNvCxnSpPr>
          <p:nvPr/>
        </p:nvCxnSpPr>
        <p:spPr>
          <a:xfrm flipH="1">
            <a:off x="6655442" y="6878531"/>
            <a:ext cx="1" cy="13531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94481" y="4972384"/>
            <a:ext cx="16736992" cy="0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94481" y="7534079"/>
            <a:ext cx="16736992" cy="0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41966" y="2744257"/>
            <a:ext cx="226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Layer I - preprocess</a:t>
            </a:r>
            <a:endParaRPr lang="en-US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41966" y="5062368"/>
            <a:ext cx="226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Layer II - Algorithm</a:t>
            </a:r>
            <a:endParaRPr lang="en-US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441965" y="7654033"/>
            <a:ext cx="200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Layer III - Output</a:t>
            </a:r>
            <a:endParaRPr lang="en-US" dirty="0">
              <a:latin typeface="+mj-lt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076411" y="3584008"/>
            <a:ext cx="688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고객데이터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5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개 이하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, 5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개 이상으로 데이터를 나눔</a:t>
            </a:r>
            <a:endParaRPr lang="en-US" altLang="ko-KR" dirty="0" smtClean="0">
              <a:latin typeface="나눔고딕 Light" pitchFamily="50" charset="-127"/>
              <a:ea typeface="나눔고딕 Light" pitchFamily="50" charset="-127"/>
            </a:endParaRPr>
          </a:p>
          <a:p>
            <a:pPr algn="just"/>
            <a:r>
              <a:rPr lang="en-US" altLang="ko-KR" dirty="0" err="1">
                <a:latin typeface="나눔고딕 Light" pitchFamily="50" charset="-127"/>
                <a:ea typeface="나눔고딕 Light" pitchFamily="50" charset="-127"/>
              </a:rPr>
              <a:t>c</a:t>
            </a:r>
            <a:r>
              <a:rPr lang="en-US" altLang="ko-KR" dirty="0" err="1" smtClean="0">
                <a:latin typeface="나눔고딕 Light" pitchFamily="50" charset="-127"/>
                <a:ea typeface="나눔고딕 Light" pitchFamily="50" charset="-127"/>
              </a:rPr>
              <a:t>sv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 format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으로 저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장</a:t>
            </a:r>
            <a:endParaRPr lang="en-US" altLang="ko-KR" dirty="0" smtClean="0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076411" y="5838131"/>
            <a:ext cx="6880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고객데이터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5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개 이하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  <a:r>
              <a:rPr lang="en-US" altLang="ko-KR" dirty="0" err="1" smtClean="0">
                <a:latin typeface="나눔고딕 Light" pitchFamily="50" charset="-127"/>
                <a:ea typeface="나눔고딕 Light" pitchFamily="50" charset="-127"/>
              </a:rPr>
              <a:t>csv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 Faiss.py (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유사도 알고리즘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)</a:t>
            </a:r>
          </a:p>
          <a:p>
            <a:pPr algn="just"/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고객데이터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5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개 초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과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  <a:r>
              <a:rPr lang="en-US" altLang="ko-KR" dirty="0" err="1" smtClean="0">
                <a:latin typeface="나눔고딕 Light" pitchFamily="50" charset="-127"/>
                <a:ea typeface="나눔고딕 Light" pitchFamily="50" charset="-127"/>
              </a:rPr>
              <a:t>csv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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GRU4REC.py (Session-based)</a:t>
            </a:r>
          </a:p>
          <a:p>
            <a:pPr algn="just"/>
            <a:endParaRPr lang="en-US" altLang="ko-KR" dirty="0">
              <a:latin typeface="나눔고딕 Light" pitchFamily="50" charset="-127"/>
              <a:ea typeface="나눔고딕 Light" pitchFamily="50" charset="-127"/>
              <a:sym typeface="Wingdings" pitchFamily="2" charset="2"/>
            </a:endParaRPr>
          </a:p>
          <a:p>
            <a:pPr algn="just"/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각각 상위 </a:t>
            </a:r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TOP 10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 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  <a:sym typeface="Wingdings" pitchFamily="2" charset="2"/>
              </a:rPr>
              <a:t>데이터 추출</a:t>
            </a:r>
            <a:endParaRPr lang="en-US" altLang="ko-KR" dirty="0">
              <a:latin typeface="나눔고딕 Light" pitchFamily="50" charset="-127"/>
              <a:ea typeface="나눔고딕 Light" pitchFamily="50" charset="-127"/>
            </a:endParaRPr>
          </a:p>
          <a:p>
            <a:pPr algn="just"/>
            <a:endParaRPr lang="en-US" altLang="ko-KR" dirty="0" smtClean="0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076411" y="8357423"/>
            <a:ext cx="688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smtClean="0">
                <a:latin typeface="나눔고딕 Light" pitchFamily="50" charset="-127"/>
                <a:ea typeface="나눔고딕 Light" pitchFamily="50" charset="-127"/>
              </a:rPr>
              <a:t>Cold start Rank.csv, Rank.csv</a:t>
            </a:r>
            <a:r>
              <a:rPr lang="ko-KR" altLang="en-US" dirty="0" smtClean="0">
                <a:latin typeface="나눔고딕 Light" pitchFamily="50" charset="-127"/>
                <a:ea typeface="나눔고딕 Light" pitchFamily="50" charset="-127"/>
              </a:rPr>
              <a:t>라는 이름으로 특정 폴더에 저장</a:t>
            </a:r>
            <a:endParaRPr lang="en-US" altLang="ko-KR" dirty="0" smtClean="0">
              <a:latin typeface="나눔고딕 Light" pitchFamily="50" charset="-127"/>
              <a:ea typeface="나눔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2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8138276" y="4558725"/>
            <a:ext cx="201144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7200" spc="-200" dirty="0" smtClean="0">
                <a:solidFill>
                  <a:schemeClr val="bg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IDEA</a:t>
            </a:r>
            <a:endParaRPr lang="en-CA" sz="7200" spc="-200" dirty="0"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28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Steps </a:t>
            </a:r>
            <a:r>
              <a:rPr lang="en-US" dirty="0">
                <a:latin typeface="+mn-lt"/>
              </a:rPr>
              <a:t>to </a:t>
            </a:r>
            <a:r>
              <a:rPr lang="en-US" dirty="0" smtClean="0">
                <a:latin typeface="+mn-lt"/>
              </a:rPr>
              <a:t>IDEA</a:t>
            </a:r>
            <a:endParaRPr lang="en-US" dirty="0">
              <a:latin typeface="+mn-l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011680" y="3496858"/>
            <a:ext cx="3417699" cy="3417717"/>
          </a:xfrm>
          <a:custGeom>
            <a:avLst/>
            <a:gdLst>
              <a:gd name="connsiteX0" fmla="*/ 0 w 5119300"/>
              <a:gd name="connsiteY0" fmla="*/ 2559650 h 5119300"/>
              <a:gd name="connsiteX1" fmla="*/ 2559650 w 5119300"/>
              <a:gd name="connsiteY1" fmla="*/ 0 h 5119300"/>
              <a:gd name="connsiteX2" fmla="*/ 5119300 w 5119300"/>
              <a:gd name="connsiteY2" fmla="*/ 2559650 h 5119300"/>
              <a:gd name="connsiteX3" fmla="*/ 2559650 w 5119300"/>
              <a:gd name="connsiteY3" fmla="*/ 5119300 h 5119300"/>
              <a:gd name="connsiteX4" fmla="*/ 0 w 5119300"/>
              <a:gd name="connsiteY4" fmla="*/ 2559650 h 51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9300" h="5119300">
                <a:moveTo>
                  <a:pt x="0" y="2559650"/>
                </a:moveTo>
                <a:cubicBezTo>
                  <a:pt x="0" y="1145994"/>
                  <a:pt x="1145994" y="0"/>
                  <a:pt x="2559650" y="0"/>
                </a:cubicBezTo>
                <a:cubicBezTo>
                  <a:pt x="3973306" y="0"/>
                  <a:pt x="5119300" y="1145994"/>
                  <a:pt x="5119300" y="2559650"/>
                </a:cubicBezTo>
                <a:cubicBezTo>
                  <a:pt x="5119300" y="3973306"/>
                  <a:pt x="3973306" y="5119300"/>
                  <a:pt x="2559650" y="5119300"/>
                </a:cubicBezTo>
                <a:cubicBezTo>
                  <a:pt x="1145994" y="5119300"/>
                  <a:pt x="0" y="3973306"/>
                  <a:pt x="0" y="2559650"/>
                </a:cubicBezTo>
                <a:close/>
              </a:path>
            </a:pathLst>
          </a:custGeom>
          <a:solidFill>
            <a:schemeClr val="accent1"/>
          </a:solidFill>
          <a:ln w="38100" cmpd="sng"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7200" kern="1200" dirty="0" smtClean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  <a:endParaRPr lang="en-US" sz="7200" kern="12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4" name="Freeform 3"/>
          <p:cNvSpPr/>
          <p:nvPr/>
        </p:nvSpPr>
        <p:spPr>
          <a:xfrm rot="5400000">
            <a:off x="5467185" y="4793066"/>
            <a:ext cx="2003431" cy="825301"/>
          </a:xfrm>
          <a:custGeom>
            <a:avLst/>
            <a:gdLst>
              <a:gd name="connsiteX0" fmla="*/ 0 w 3000881"/>
              <a:gd name="connsiteY0" fmla="*/ 1236201 h 1236201"/>
              <a:gd name="connsiteX1" fmla="*/ 1500441 w 3000881"/>
              <a:gd name="connsiteY1" fmla="*/ 0 h 1236201"/>
              <a:gd name="connsiteX2" fmla="*/ 3000881 w 3000881"/>
              <a:gd name="connsiteY2" fmla="*/ 1236201 h 1236201"/>
              <a:gd name="connsiteX3" fmla="*/ 0 w 3000881"/>
              <a:gd name="connsiteY3" fmla="*/ 1236201 h 123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881" h="1236201">
                <a:moveTo>
                  <a:pt x="0" y="1236201"/>
                </a:moveTo>
                <a:lnTo>
                  <a:pt x="1500441" y="0"/>
                </a:lnTo>
                <a:lnTo>
                  <a:pt x="3000881" y="1236201"/>
                </a:lnTo>
                <a:lnTo>
                  <a:pt x="0" y="12362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47239" rIns="370860" bIns="247241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300" kern="1200" dirty="0"/>
          </a:p>
        </p:txBody>
      </p:sp>
      <p:sp>
        <p:nvSpPr>
          <p:cNvPr id="5" name="Freeform 4"/>
          <p:cNvSpPr/>
          <p:nvPr/>
        </p:nvSpPr>
        <p:spPr>
          <a:xfrm>
            <a:off x="7447865" y="3496858"/>
            <a:ext cx="3417699" cy="3417717"/>
          </a:xfrm>
          <a:custGeom>
            <a:avLst/>
            <a:gdLst>
              <a:gd name="connsiteX0" fmla="*/ 0 w 5119300"/>
              <a:gd name="connsiteY0" fmla="*/ 2559650 h 5119300"/>
              <a:gd name="connsiteX1" fmla="*/ 2559650 w 5119300"/>
              <a:gd name="connsiteY1" fmla="*/ 0 h 5119300"/>
              <a:gd name="connsiteX2" fmla="*/ 5119300 w 5119300"/>
              <a:gd name="connsiteY2" fmla="*/ 2559650 h 5119300"/>
              <a:gd name="connsiteX3" fmla="*/ 2559650 w 5119300"/>
              <a:gd name="connsiteY3" fmla="*/ 5119300 h 5119300"/>
              <a:gd name="connsiteX4" fmla="*/ 0 w 5119300"/>
              <a:gd name="connsiteY4" fmla="*/ 2559650 h 51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9300" h="5119300">
                <a:moveTo>
                  <a:pt x="0" y="2559650"/>
                </a:moveTo>
                <a:cubicBezTo>
                  <a:pt x="0" y="1145994"/>
                  <a:pt x="1145994" y="0"/>
                  <a:pt x="2559650" y="0"/>
                </a:cubicBezTo>
                <a:cubicBezTo>
                  <a:pt x="3973306" y="0"/>
                  <a:pt x="5119300" y="1145994"/>
                  <a:pt x="5119300" y="2559650"/>
                </a:cubicBezTo>
                <a:cubicBezTo>
                  <a:pt x="5119300" y="3973306"/>
                  <a:pt x="3973306" y="5119300"/>
                  <a:pt x="2559650" y="5119300"/>
                </a:cubicBezTo>
                <a:cubicBezTo>
                  <a:pt x="1145994" y="5119300"/>
                  <a:pt x="0" y="3973306"/>
                  <a:pt x="0" y="2559650"/>
                </a:cubicBezTo>
                <a:close/>
              </a:path>
            </a:pathLst>
          </a:custGeom>
          <a:solidFill>
            <a:schemeClr val="accent2"/>
          </a:solidFill>
          <a:ln w="57150" cmpd="sng"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7200" kern="1200" dirty="0" smtClean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7200" kern="12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6" name="Freeform 5"/>
          <p:cNvSpPr/>
          <p:nvPr/>
        </p:nvSpPr>
        <p:spPr>
          <a:xfrm rot="5400000">
            <a:off x="10902893" y="4793066"/>
            <a:ext cx="1978190" cy="825301"/>
          </a:xfrm>
          <a:custGeom>
            <a:avLst/>
            <a:gdLst>
              <a:gd name="connsiteX0" fmla="*/ 0 w 2963074"/>
              <a:gd name="connsiteY0" fmla="*/ 1236201 h 1236201"/>
              <a:gd name="connsiteX1" fmla="*/ 1481537 w 2963074"/>
              <a:gd name="connsiteY1" fmla="*/ 0 h 1236201"/>
              <a:gd name="connsiteX2" fmla="*/ 2963074 w 2963074"/>
              <a:gd name="connsiteY2" fmla="*/ 1236201 h 1236201"/>
              <a:gd name="connsiteX3" fmla="*/ 0 w 2963074"/>
              <a:gd name="connsiteY3" fmla="*/ 1236201 h 123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074" h="1236201">
                <a:moveTo>
                  <a:pt x="0" y="1236201"/>
                </a:moveTo>
                <a:lnTo>
                  <a:pt x="1481537" y="0"/>
                </a:lnTo>
                <a:lnTo>
                  <a:pt x="2963074" y="1236201"/>
                </a:lnTo>
                <a:lnTo>
                  <a:pt x="0" y="12362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247239" rIns="370859" bIns="247240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300" kern="1200" dirty="0"/>
          </a:p>
        </p:txBody>
      </p:sp>
      <p:sp>
        <p:nvSpPr>
          <p:cNvPr id="7" name="Freeform 6"/>
          <p:cNvSpPr/>
          <p:nvPr/>
        </p:nvSpPr>
        <p:spPr>
          <a:xfrm>
            <a:off x="12858621" y="3496858"/>
            <a:ext cx="3417699" cy="3417717"/>
          </a:xfrm>
          <a:custGeom>
            <a:avLst/>
            <a:gdLst>
              <a:gd name="connsiteX0" fmla="*/ 0 w 5119300"/>
              <a:gd name="connsiteY0" fmla="*/ 2559650 h 5119300"/>
              <a:gd name="connsiteX1" fmla="*/ 2559650 w 5119300"/>
              <a:gd name="connsiteY1" fmla="*/ 0 h 5119300"/>
              <a:gd name="connsiteX2" fmla="*/ 5119300 w 5119300"/>
              <a:gd name="connsiteY2" fmla="*/ 2559650 h 5119300"/>
              <a:gd name="connsiteX3" fmla="*/ 2559650 w 5119300"/>
              <a:gd name="connsiteY3" fmla="*/ 5119300 h 5119300"/>
              <a:gd name="connsiteX4" fmla="*/ 0 w 5119300"/>
              <a:gd name="connsiteY4" fmla="*/ 2559650 h 51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9300" h="5119300">
                <a:moveTo>
                  <a:pt x="0" y="2559650"/>
                </a:moveTo>
                <a:cubicBezTo>
                  <a:pt x="0" y="1145994"/>
                  <a:pt x="1145994" y="0"/>
                  <a:pt x="2559650" y="0"/>
                </a:cubicBezTo>
                <a:cubicBezTo>
                  <a:pt x="3973306" y="0"/>
                  <a:pt x="5119300" y="1145994"/>
                  <a:pt x="5119300" y="2559650"/>
                </a:cubicBezTo>
                <a:cubicBezTo>
                  <a:pt x="5119300" y="3973306"/>
                  <a:pt x="3973306" y="5119300"/>
                  <a:pt x="2559650" y="5119300"/>
                </a:cubicBezTo>
                <a:cubicBezTo>
                  <a:pt x="1145994" y="5119300"/>
                  <a:pt x="0" y="3973306"/>
                  <a:pt x="0" y="2559650"/>
                </a:cubicBezTo>
                <a:close/>
              </a:path>
            </a:pathLst>
          </a:custGeom>
          <a:solidFill>
            <a:schemeClr val="accent3"/>
          </a:solidFill>
          <a:ln w="38100" cmpd="sng"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7200" kern="1200" dirty="0" smtClean="0">
                <a:solidFill>
                  <a:schemeClr val="bg1"/>
                </a:solidFill>
                <a:latin typeface="+mj-lt"/>
                <a:cs typeface="Lato Light"/>
              </a:rPr>
              <a:t>03</a:t>
            </a:r>
            <a:endParaRPr lang="en-US" sz="7200" kern="12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2409" y="3406159"/>
            <a:ext cx="940827" cy="1005089"/>
            <a:chOff x="4545520" y="2847156"/>
            <a:chExt cx="940827" cy="1005089"/>
          </a:xfrm>
        </p:grpSpPr>
        <p:sp>
          <p:nvSpPr>
            <p:cNvPr id="9" name="Oval 8"/>
            <p:cNvSpPr/>
            <p:nvPr/>
          </p:nvSpPr>
          <p:spPr bwMode="auto">
            <a:xfrm>
              <a:off x="5105351" y="3183673"/>
              <a:ext cx="380996" cy="3809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479"/>
                <a:satOff val="5757"/>
                <a:lumOff val="2418"/>
                <a:alphaOff val="0"/>
              </a:schemeClr>
            </a:fillRef>
            <a:effectRef idx="0">
              <a:schemeClr val="accent3">
                <a:hueOff val="112479"/>
                <a:satOff val="5757"/>
                <a:lumOff val="24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9"/>
            <p:cNvSpPr>
              <a:spLocks noChangeAspect="1"/>
            </p:cNvSpPr>
            <p:nvPr/>
          </p:nvSpPr>
          <p:spPr bwMode="auto">
            <a:xfrm>
              <a:off x="4658226" y="3486485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397"/>
                <a:satOff val="28787"/>
                <a:lumOff val="12092"/>
                <a:alphaOff val="0"/>
              </a:schemeClr>
            </a:fillRef>
            <a:effectRef idx="0">
              <a:schemeClr val="accent3">
                <a:hueOff val="562397"/>
                <a:satOff val="28787"/>
                <a:lumOff val="120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/>
            <p:cNvSpPr>
              <a:spLocks noChangeAspect="1"/>
            </p:cNvSpPr>
            <p:nvPr/>
          </p:nvSpPr>
          <p:spPr bwMode="auto">
            <a:xfrm>
              <a:off x="4545520" y="2847156"/>
              <a:ext cx="548640" cy="547851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06157"/>
                <a:satOff val="25908"/>
                <a:lumOff val="10883"/>
                <a:alphaOff val="0"/>
              </a:schemeClr>
            </a:fillRef>
            <a:effectRef idx="0">
              <a:schemeClr val="accent3">
                <a:hueOff val="506157"/>
                <a:satOff val="25908"/>
                <a:lumOff val="10883"/>
                <a:alphaOff val="0"/>
              </a:schemeClr>
            </a:effectRef>
            <a:fontRef idx="minor">
              <a:schemeClr val="lt1"/>
            </a:fontRef>
          </p:style>
          <p:txBody>
            <a:bodyPr lIns="241241" tIns="241189" rIns="241241" bIns="241189" spcCol="1270" anchor="ctr"/>
            <a:lstStyle/>
            <a:p>
              <a:pPr algn="ctr" defTabSz="9334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id-ID" sz="21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29480" y="3406159"/>
            <a:ext cx="940827" cy="1005089"/>
            <a:chOff x="4545520" y="2847156"/>
            <a:chExt cx="940827" cy="1005089"/>
          </a:xfrm>
        </p:grpSpPr>
        <p:sp>
          <p:nvSpPr>
            <p:cNvPr id="13" name="Oval 12"/>
            <p:cNvSpPr/>
            <p:nvPr/>
          </p:nvSpPr>
          <p:spPr bwMode="auto">
            <a:xfrm>
              <a:off x="5105351" y="3183673"/>
              <a:ext cx="380996" cy="3809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479"/>
                <a:satOff val="5757"/>
                <a:lumOff val="2418"/>
                <a:alphaOff val="0"/>
              </a:schemeClr>
            </a:fillRef>
            <a:effectRef idx="0">
              <a:schemeClr val="accent3">
                <a:hueOff val="112479"/>
                <a:satOff val="5757"/>
                <a:lumOff val="24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3"/>
            <p:cNvSpPr>
              <a:spLocks noChangeAspect="1"/>
            </p:cNvSpPr>
            <p:nvPr/>
          </p:nvSpPr>
          <p:spPr bwMode="auto">
            <a:xfrm>
              <a:off x="4658226" y="3486485"/>
              <a:ext cx="365760" cy="36576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397"/>
                <a:satOff val="28787"/>
                <a:lumOff val="12092"/>
                <a:alphaOff val="0"/>
              </a:schemeClr>
            </a:fillRef>
            <a:effectRef idx="0">
              <a:schemeClr val="accent3">
                <a:hueOff val="562397"/>
                <a:satOff val="28787"/>
                <a:lumOff val="120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/>
            <p:cNvSpPr>
              <a:spLocks noChangeAspect="1"/>
            </p:cNvSpPr>
            <p:nvPr/>
          </p:nvSpPr>
          <p:spPr bwMode="auto">
            <a:xfrm>
              <a:off x="4545520" y="2847156"/>
              <a:ext cx="548640" cy="547851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06157"/>
                <a:satOff val="25908"/>
                <a:lumOff val="10883"/>
                <a:alphaOff val="0"/>
              </a:schemeClr>
            </a:fillRef>
            <a:effectRef idx="0">
              <a:schemeClr val="accent3">
                <a:hueOff val="506157"/>
                <a:satOff val="25908"/>
                <a:lumOff val="10883"/>
                <a:alphaOff val="0"/>
              </a:schemeClr>
            </a:effectRef>
            <a:fontRef idx="minor">
              <a:schemeClr val="lt1"/>
            </a:fontRef>
          </p:style>
          <p:txBody>
            <a:bodyPr lIns="241241" tIns="241189" rIns="241241" bIns="241189" spcCol="1270" anchor="ctr"/>
            <a:lstStyle/>
            <a:p>
              <a:pPr algn="ctr" defTabSz="9334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id-ID" sz="21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243976" y="3406159"/>
            <a:ext cx="940827" cy="1005089"/>
            <a:chOff x="4545520" y="2847156"/>
            <a:chExt cx="940827" cy="1005089"/>
          </a:xfrm>
        </p:grpSpPr>
        <p:sp>
          <p:nvSpPr>
            <p:cNvPr id="17" name="Oval 16"/>
            <p:cNvSpPr/>
            <p:nvPr/>
          </p:nvSpPr>
          <p:spPr bwMode="auto">
            <a:xfrm>
              <a:off x="5105351" y="3183673"/>
              <a:ext cx="380996" cy="3809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479"/>
                <a:satOff val="5757"/>
                <a:lumOff val="2418"/>
                <a:alphaOff val="0"/>
              </a:schemeClr>
            </a:fillRef>
            <a:effectRef idx="0">
              <a:schemeClr val="accent3">
                <a:hueOff val="112479"/>
                <a:satOff val="5757"/>
                <a:lumOff val="24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>
              <a:off x="4658226" y="3486485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397"/>
                <a:satOff val="28787"/>
                <a:lumOff val="12092"/>
                <a:alphaOff val="0"/>
              </a:schemeClr>
            </a:fillRef>
            <a:effectRef idx="0">
              <a:schemeClr val="accent3">
                <a:hueOff val="562397"/>
                <a:satOff val="28787"/>
                <a:lumOff val="120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/>
            <p:cNvSpPr>
              <a:spLocks noChangeAspect="1"/>
            </p:cNvSpPr>
            <p:nvPr/>
          </p:nvSpPr>
          <p:spPr bwMode="auto">
            <a:xfrm>
              <a:off x="4545520" y="2847156"/>
              <a:ext cx="548640" cy="547851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06157"/>
                <a:satOff val="25908"/>
                <a:lumOff val="10883"/>
                <a:alphaOff val="0"/>
              </a:schemeClr>
            </a:fillRef>
            <a:effectRef idx="0">
              <a:schemeClr val="accent3">
                <a:hueOff val="506157"/>
                <a:satOff val="25908"/>
                <a:lumOff val="10883"/>
                <a:alphaOff val="0"/>
              </a:schemeClr>
            </a:effectRef>
            <a:fontRef idx="minor">
              <a:schemeClr val="lt1"/>
            </a:fontRef>
          </p:style>
          <p:txBody>
            <a:bodyPr lIns="241241" tIns="241189" rIns="241241" bIns="241189" spcCol="1270" anchor="ctr"/>
            <a:lstStyle/>
            <a:p>
              <a:pPr algn="ctr" defTabSz="9334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id-ID" sz="21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20281" y="7612353"/>
            <a:ext cx="3474720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accent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Concept</a:t>
            </a:r>
            <a:endParaRPr lang="en-US" sz="2800" dirty="0">
              <a:solidFill>
                <a:schemeClr val="accent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EDA </a:t>
            </a:r>
            <a:r>
              <a:rPr lang="ko-KR" altLang="en-US" dirty="0" smtClean="0"/>
              <a:t>시각화 자료를 통해 얻은 </a:t>
            </a:r>
            <a:r>
              <a:rPr lang="en-US" altLang="ko-KR" dirty="0" smtClean="0"/>
              <a:t>Insight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설정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7406640" y="7617383"/>
            <a:ext cx="3474720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Case Study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dirty="0" smtClean="0"/>
              <a:t>다른 경쟁업체들 </a:t>
            </a:r>
            <a:r>
              <a:rPr lang="en-US" altLang="ko-KR" dirty="0" smtClean="0"/>
              <a:t>APP Event</a:t>
            </a:r>
            <a:r>
              <a:rPr lang="ko-KR" altLang="en-US" dirty="0" smtClean="0"/>
              <a:t>의 종류와 의도 파악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12858621" y="7622413"/>
            <a:ext cx="3600499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Benchmarking &amp; Idea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dirty="0" smtClean="0"/>
              <a:t>경쟁사의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를 조사하고 </a:t>
            </a:r>
            <a:r>
              <a:rPr lang="en-US" altLang="ko-KR" dirty="0" smtClean="0"/>
              <a:t>Benchmarking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IDEA </a:t>
            </a:r>
            <a:r>
              <a:rPr lang="en-US" altLang="ko-KR" dirty="0" err="1" smtClean="0"/>
              <a:t>Devolopment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23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46" y="2857525"/>
            <a:ext cx="3474720" cy="631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 smtClean="0">
                <a:latin typeface="+mn-lt"/>
              </a:rPr>
              <a:t>Concept</a:t>
            </a:r>
            <a:endParaRPr lang="en-US" dirty="0">
              <a:latin typeface="+mn-lt"/>
            </a:endParaRPr>
          </a:p>
        </p:txBody>
      </p:sp>
      <p:pic>
        <p:nvPicPr>
          <p:cNvPr id="31" name="그림 개체 틀 3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11092" r="6300" b="16028"/>
          <a:stretch/>
        </p:blipFill>
        <p:spPr>
          <a:xfrm>
            <a:off x="1646005" y="3773349"/>
            <a:ext cx="2729225" cy="4372240"/>
          </a:xfr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77879" y="3532483"/>
            <a:ext cx="132856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400" spc="-200" dirty="0" smtClean="0">
                <a:ea typeface="Open Sans Light" pitchFamily="34" charset="0"/>
                <a:cs typeface="Open Sans Light" pitchFamily="34" charset="0"/>
              </a:rPr>
              <a:t>L </a:t>
            </a:r>
            <a:r>
              <a:rPr lang="en-CA" sz="44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Pay</a:t>
            </a:r>
            <a:endParaRPr lang="en-CA" sz="4400" spc="-2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4534" y="4460566"/>
            <a:ext cx="11704320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>
                <a:latin typeface="나눔고딕" pitchFamily="50" charset="-127"/>
                <a:ea typeface="나눔고딕" pitchFamily="50" charset="-127"/>
              </a:rPr>
              <a:t>EDA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데이터 상에서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L-PAY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통해서 구매하는 사람은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29.8%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로 전체의 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1/3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수준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sz="1800" dirty="0" smtClean="0">
                <a:latin typeface="나눔고딕" pitchFamily="50" charset="-127"/>
                <a:ea typeface="나눔고딕" pitchFamily="50" charset="-127"/>
              </a:rPr>
              <a:t>어떻게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L-PAY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라는 수단이 고객들에게 매력적으로 느껴지게 만들 수 있을 까라는 부분에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Point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두고 진행</a:t>
            </a:r>
            <a:endParaRPr 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5730279" y="6717450"/>
            <a:ext cx="266707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4400" spc="-200" dirty="0" smtClean="0">
                <a:ea typeface="Open Sans Light" pitchFamily="34" charset="0"/>
                <a:cs typeface="Open Sans Light" pitchFamily="34" charset="0"/>
              </a:rPr>
              <a:t>Main</a:t>
            </a:r>
            <a:r>
              <a:rPr lang="en-CA" sz="44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 Target</a:t>
            </a:r>
            <a:endParaRPr lang="en-CA" sz="4400" spc="-2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0752" y="7820927"/>
            <a:ext cx="1170432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활용 확률이 높은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30 ~ 40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대의 연령 남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여 고객층</a:t>
            </a:r>
            <a:endParaRPr lang="en-US" sz="1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5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Event </a:t>
            </a:r>
            <a:r>
              <a:rPr lang="en-US" dirty="0" smtClean="0">
                <a:latin typeface="+mn-lt"/>
              </a:rPr>
              <a:t>case</a:t>
            </a:r>
            <a:endParaRPr lang="en-US" dirty="0">
              <a:latin typeface="+mn-lt"/>
            </a:endParaRPr>
          </a:p>
        </p:txBody>
      </p:sp>
      <p:pic>
        <p:nvPicPr>
          <p:cNvPr id="1026" name="Picture 2" descr="C:\Users\Changhyun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67" y="2437404"/>
            <a:ext cx="1999360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anghyun\Deskt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60" y="2437404"/>
            <a:ext cx="4653020" cy="25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anghyun\Desktop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866" y="2439486"/>
            <a:ext cx="2527300" cy="180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anghyun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36" y="2439485"/>
            <a:ext cx="1745717" cy="38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anghyun\Desktop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866" y="4299131"/>
            <a:ext cx="2527300" cy="19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anghyun\Desktop\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7" y="6765960"/>
            <a:ext cx="2562520" cy="28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anghyun\Desktop\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36" y="6370202"/>
            <a:ext cx="4389437" cy="24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anghyun\Desktop\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60" y="5118752"/>
            <a:ext cx="2025650" cy="41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anghyun\Desktop\1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40" y="5130315"/>
            <a:ext cx="256474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4063277" y="3821941"/>
            <a:ext cx="2557578" cy="360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스탬프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반값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페이백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복권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당첨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추천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포인트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특가상품 할인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12594179" y="3219680"/>
            <a:ext cx="7771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24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Event</a:t>
            </a:r>
            <a:endParaRPr lang="en-CA" sz="2400" spc="-2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519694" y="7933776"/>
            <a:ext cx="529874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다른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pay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의 이벤트도 위의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Keyword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에서 크게 벗어나지 않는다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67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 smtClean="0">
                <a:latin typeface="+mn-lt"/>
              </a:rPr>
              <a:t>Concept</a:t>
            </a:r>
            <a:endParaRPr lang="en-US" dirty="0">
              <a:latin typeface="+mn-lt"/>
            </a:endParaRPr>
          </a:p>
        </p:txBody>
      </p:sp>
      <p:sp>
        <p:nvSpPr>
          <p:cNvPr id="3" name="Freeform 11"/>
          <p:cNvSpPr>
            <a:spLocks/>
          </p:cNvSpPr>
          <p:nvPr/>
        </p:nvSpPr>
        <p:spPr bwMode="auto">
          <a:xfrm>
            <a:off x="6492269" y="3397554"/>
            <a:ext cx="3122886" cy="2687131"/>
          </a:xfrm>
          <a:custGeom>
            <a:avLst/>
            <a:gdLst/>
            <a:ahLst/>
            <a:cxnLst>
              <a:cxn ang="0">
                <a:pos x="1250" y="1356"/>
              </a:cxn>
              <a:cxn ang="0">
                <a:pos x="1248" y="1400"/>
              </a:cxn>
              <a:cxn ang="0">
                <a:pos x="1634" y="1406"/>
              </a:cxn>
              <a:cxn ang="0">
                <a:pos x="1618" y="1192"/>
              </a:cxn>
              <a:cxn ang="0">
                <a:pos x="1570" y="988"/>
              </a:cxn>
              <a:cxn ang="0">
                <a:pos x="1496" y="798"/>
              </a:cxn>
              <a:cxn ang="0">
                <a:pos x="1394" y="620"/>
              </a:cxn>
              <a:cxn ang="0">
                <a:pos x="1268" y="462"/>
              </a:cxn>
              <a:cxn ang="0">
                <a:pos x="1122" y="322"/>
              </a:cxn>
              <a:cxn ang="0">
                <a:pos x="958" y="204"/>
              </a:cxn>
              <a:cxn ang="0">
                <a:pos x="776" y="112"/>
              </a:cxn>
              <a:cxn ang="0">
                <a:pos x="580" y="46"/>
              </a:cxn>
              <a:cxn ang="0">
                <a:pos x="372" y="8"/>
              </a:cxn>
              <a:cxn ang="0">
                <a:pos x="228" y="400"/>
              </a:cxn>
              <a:cxn ang="0">
                <a:pos x="182" y="400"/>
              </a:cxn>
              <a:cxn ang="0">
                <a:pos x="168" y="394"/>
              </a:cxn>
              <a:cxn ang="0">
                <a:pos x="146" y="376"/>
              </a:cxn>
              <a:cxn ang="0">
                <a:pos x="114" y="358"/>
              </a:cxn>
              <a:cxn ang="0">
                <a:pos x="84" y="358"/>
              </a:cxn>
              <a:cxn ang="0">
                <a:pos x="32" y="382"/>
              </a:cxn>
              <a:cxn ang="0">
                <a:pos x="2" y="426"/>
              </a:cxn>
              <a:cxn ang="0">
                <a:pos x="0" y="442"/>
              </a:cxn>
              <a:cxn ang="0">
                <a:pos x="10" y="482"/>
              </a:cxn>
              <a:cxn ang="0">
                <a:pos x="50" y="516"/>
              </a:cxn>
              <a:cxn ang="0">
                <a:pos x="102" y="526"/>
              </a:cxn>
              <a:cxn ang="0">
                <a:pos x="126" y="520"/>
              </a:cxn>
              <a:cxn ang="0">
                <a:pos x="162" y="494"/>
              </a:cxn>
              <a:cxn ang="0">
                <a:pos x="176" y="484"/>
              </a:cxn>
              <a:cxn ang="0">
                <a:pos x="220" y="482"/>
              </a:cxn>
              <a:cxn ang="0">
                <a:pos x="1166" y="1406"/>
              </a:cxn>
              <a:cxn ang="0">
                <a:pos x="1166" y="1362"/>
              </a:cxn>
              <a:cxn ang="0">
                <a:pos x="1160" y="1350"/>
              </a:cxn>
              <a:cxn ang="0">
                <a:pos x="1142" y="1328"/>
              </a:cxn>
              <a:cxn ang="0">
                <a:pos x="1124" y="1294"/>
              </a:cxn>
              <a:cxn ang="0">
                <a:pos x="1124" y="1264"/>
              </a:cxn>
              <a:cxn ang="0">
                <a:pos x="1142" y="1214"/>
              </a:cxn>
              <a:cxn ang="0">
                <a:pos x="1186" y="1184"/>
              </a:cxn>
              <a:cxn ang="0">
                <a:pos x="1206" y="1180"/>
              </a:cxn>
              <a:cxn ang="0">
                <a:pos x="1240" y="1188"/>
              </a:cxn>
              <a:cxn ang="0">
                <a:pos x="1276" y="1228"/>
              </a:cxn>
              <a:cxn ang="0">
                <a:pos x="1292" y="1282"/>
              </a:cxn>
              <a:cxn ang="0">
                <a:pos x="1286" y="1306"/>
              </a:cxn>
              <a:cxn ang="0">
                <a:pos x="1260" y="1344"/>
              </a:cxn>
            </a:cxnLst>
            <a:rect l="0" t="0" r="r" b="b"/>
            <a:pathLst>
              <a:path w="1634" h="1406">
                <a:moveTo>
                  <a:pt x="1254" y="1350"/>
                </a:moveTo>
                <a:lnTo>
                  <a:pt x="1254" y="1350"/>
                </a:lnTo>
                <a:lnTo>
                  <a:pt x="1250" y="1356"/>
                </a:lnTo>
                <a:lnTo>
                  <a:pt x="1248" y="1362"/>
                </a:lnTo>
                <a:lnTo>
                  <a:pt x="1248" y="1400"/>
                </a:lnTo>
                <a:lnTo>
                  <a:pt x="1248" y="1400"/>
                </a:lnTo>
                <a:lnTo>
                  <a:pt x="1248" y="1406"/>
                </a:lnTo>
                <a:lnTo>
                  <a:pt x="1634" y="1406"/>
                </a:lnTo>
                <a:lnTo>
                  <a:pt x="1634" y="1406"/>
                </a:lnTo>
                <a:lnTo>
                  <a:pt x="1632" y="1334"/>
                </a:lnTo>
                <a:lnTo>
                  <a:pt x="1626" y="1264"/>
                </a:lnTo>
                <a:lnTo>
                  <a:pt x="1618" y="1192"/>
                </a:lnTo>
                <a:lnTo>
                  <a:pt x="1606" y="1124"/>
                </a:lnTo>
                <a:lnTo>
                  <a:pt x="1590" y="1056"/>
                </a:lnTo>
                <a:lnTo>
                  <a:pt x="1570" y="988"/>
                </a:lnTo>
                <a:lnTo>
                  <a:pt x="1548" y="924"/>
                </a:lnTo>
                <a:lnTo>
                  <a:pt x="1524" y="860"/>
                </a:lnTo>
                <a:lnTo>
                  <a:pt x="1496" y="798"/>
                </a:lnTo>
                <a:lnTo>
                  <a:pt x="1464" y="736"/>
                </a:lnTo>
                <a:lnTo>
                  <a:pt x="1430" y="678"/>
                </a:lnTo>
                <a:lnTo>
                  <a:pt x="1394" y="620"/>
                </a:lnTo>
                <a:lnTo>
                  <a:pt x="1354" y="566"/>
                </a:lnTo>
                <a:lnTo>
                  <a:pt x="1312" y="512"/>
                </a:lnTo>
                <a:lnTo>
                  <a:pt x="1268" y="462"/>
                </a:lnTo>
                <a:lnTo>
                  <a:pt x="1222" y="412"/>
                </a:lnTo>
                <a:lnTo>
                  <a:pt x="1174" y="366"/>
                </a:lnTo>
                <a:lnTo>
                  <a:pt x="1122" y="322"/>
                </a:lnTo>
                <a:lnTo>
                  <a:pt x="1070" y="280"/>
                </a:lnTo>
                <a:lnTo>
                  <a:pt x="1014" y="240"/>
                </a:lnTo>
                <a:lnTo>
                  <a:pt x="958" y="204"/>
                </a:lnTo>
                <a:lnTo>
                  <a:pt x="898" y="170"/>
                </a:lnTo>
                <a:lnTo>
                  <a:pt x="838" y="140"/>
                </a:lnTo>
                <a:lnTo>
                  <a:pt x="776" y="112"/>
                </a:lnTo>
                <a:lnTo>
                  <a:pt x="712" y="86"/>
                </a:lnTo>
                <a:lnTo>
                  <a:pt x="646" y="64"/>
                </a:lnTo>
                <a:lnTo>
                  <a:pt x="580" y="46"/>
                </a:lnTo>
                <a:lnTo>
                  <a:pt x="512" y="30"/>
                </a:lnTo>
                <a:lnTo>
                  <a:pt x="442" y="16"/>
                </a:lnTo>
                <a:lnTo>
                  <a:pt x="372" y="8"/>
                </a:lnTo>
                <a:lnTo>
                  <a:pt x="300" y="2"/>
                </a:lnTo>
                <a:lnTo>
                  <a:pt x="228" y="0"/>
                </a:lnTo>
                <a:lnTo>
                  <a:pt x="228" y="400"/>
                </a:lnTo>
                <a:lnTo>
                  <a:pt x="228" y="400"/>
                </a:lnTo>
                <a:lnTo>
                  <a:pt x="220" y="400"/>
                </a:lnTo>
                <a:lnTo>
                  <a:pt x="182" y="400"/>
                </a:lnTo>
                <a:lnTo>
                  <a:pt x="182" y="400"/>
                </a:lnTo>
                <a:lnTo>
                  <a:pt x="176" y="398"/>
                </a:lnTo>
                <a:lnTo>
                  <a:pt x="168" y="394"/>
                </a:lnTo>
                <a:lnTo>
                  <a:pt x="168" y="394"/>
                </a:lnTo>
                <a:lnTo>
                  <a:pt x="162" y="388"/>
                </a:lnTo>
                <a:lnTo>
                  <a:pt x="146" y="376"/>
                </a:lnTo>
                <a:lnTo>
                  <a:pt x="136" y="368"/>
                </a:lnTo>
                <a:lnTo>
                  <a:pt x="126" y="362"/>
                </a:lnTo>
                <a:lnTo>
                  <a:pt x="114" y="358"/>
                </a:lnTo>
                <a:lnTo>
                  <a:pt x="102" y="358"/>
                </a:lnTo>
                <a:lnTo>
                  <a:pt x="102" y="358"/>
                </a:lnTo>
                <a:lnTo>
                  <a:pt x="84" y="358"/>
                </a:lnTo>
                <a:lnTo>
                  <a:pt x="66" y="364"/>
                </a:lnTo>
                <a:lnTo>
                  <a:pt x="48" y="372"/>
                </a:lnTo>
                <a:lnTo>
                  <a:pt x="32" y="382"/>
                </a:lnTo>
                <a:lnTo>
                  <a:pt x="18" y="396"/>
                </a:lnTo>
                <a:lnTo>
                  <a:pt x="8" y="410"/>
                </a:lnTo>
                <a:lnTo>
                  <a:pt x="2" y="426"/>
                </a:lnTo>
                <a:lnTo>
                  <a:pt x="0" y="434"/>
                </a:lnTo>
                <a:lnTo>
                  <a:pt x="0" y="442"/>
                </a:lnTo>
                <a:lnTo>
                  <a:pt x="0" y="442"/>
                </a:lnTo>
                <a:lnTo>
                  <a:pt x="0" y="454"/>
                </a:lnTo>
                <a:lnTo>
                  <a:pt x="2" y="464"/>
                </a:lnTo>
                <a:lnTo>
                  <a:pt x="10" y="482"/>
                </a:lnTo>
                <a:lnTo>
                  <a:pt x="20" y="496"/>
                </a:lnTo>
                <a:lnTo>
                  <a:pt x="34" y="508"/>
                </a:lnTo>
                <a:lnTo>
                  <a:pt x="50" y="516"/>
                </a:lnTo>
                <a:lnTo>
                  <a:pt x="66" y="522"/>
                </a:lnTo>
                <a:lnTo>
                  <a:pt x="84" y="526"/>
                </a:lnTo>
                <a:lnTo>
                  <a:pt x="102" y="526"/>
                </a:lnTo>
                <a:lnTo>
                  <a:pt x="102" y="526"/>
                </a:lnTo>
                <a:lnTo>
                  <a:pt x="114" y="524"/>
                </a:lnTo>
                <a:lnTo>
                  <a:pt x="126" y="520"/>
                </a:lnTo>
                <a:lnTo>
                  <a:pt x="136" y="514"/>
                </a:lnTo>
                <a:lnTo>
                  <a:pt x="146" y="508"/>
                </a:lnTo>
                <a:lnTo>
                  <a:pt x="162" y="494"/>
                </a:lnTo>
                <a:lnTo>
                  <a:pt x="168" y="488"/>
                </a:lnTo>
                <a:lnTo>
                  <a:pt x="168" y="488"/>
                </a:lnTo>
                <a:lnTo>
                  <a:pt x="176" y="484"/>
                </a:lnTo>
                <a:lnTo>
                  <a:pt x="182" y="482"/>
                </a:lnTo>
                <a:lnTo>
                  <a:pt x="220" y="482"/>
                </a:lnTo>
                <a:lnTo>
                  <a:pt x="220" y="482"/>
                </a:lnTo>
                <a:lnTo>
                  <a:pt x="228" y="482"/>
                </a:lnTo>
                <a:lnTo>
                  <a:pt x="228" y="1406"/>
                </a:lnTo>
                <a:lnTo>
                  <a:pt x="1166" y="1406"/>
                </a:lnTo>
                <a:lnTo>
                  <a:pt x="1166" y="1406"/>
                </a:lnTo>
                <a:lnTo>
                  <a:pt x="1166" y="1400"/>
                </a:lnTo>
                <a:lnTo>
                  <a:pt x="1166" y="1362"/>
                </a:lnTo>
                <a:lnTo>
                  <a:pt x="1166" y="1362"/>
                </a:lnTo>
                <a:lnTo>
                  <a:pt x="1164" y="1356"/>
                </a:lnTo>
                <a:lnTo>
                  <a:pt x="1160" y="1350"/>
                </a:lnTo>
                <a:lnTo>
                  <a:pt x="1160" y="1350"/>
                </a:lnTo>
                <a:lnTo>
                  <a:pt x="1154" y="1344"/>
                </a:lnTo>
                <a:lnTo>
                  <a:pt x="1142" y="1328"/>
                </a:lnTo>
                <a:lnTo>
                  <a:pt x="1134" y="1316"/>
                </a:lnTo>
                <a:lnTo>
                  <a:pt x="1128" y="1306"/>
                </a:lnTo>
                <a:lnTo>
                  <a:pt x="1124" y="1294"/>
                </a:lnTo>
                <a:lnTo>
                  <a:pt x="1122" y="1282"/>
                </a:lnTo>
                <a:lnTo>
                  <a:pt x="1122" y="1282"/>
                </a:lnTo>
                <a:lnTo>
                  <a:pt x="1124" y="1264"/>
                </a:lnTo>
                <a:lnTo>
                  <a:pt x="1126" y="1246"/>
                </a:lnTo>
                <a:lnTo>
                  <a:pt x="1132" y="1230"/>
                </a:lnTo>
                <a:lnTo>
                  <a:pt x="1142" y="1214"/>
                </a:lnTo>
                <a:lnTo>
                  <a:pt x="1152" y="1202"/>
                </a:lnTo>
                <a:lnTo>
                  <a:pt x="1168" y="1190"/>
                </a:lnTo>
                <a:lnTo>
                  <a:pt x="1186" y="1184"/>
                </a:lnTo>
                <a:lnTo>
                  <a:pt x="1196" y="1182"/>
                </a:lnTo>
                <a:lnTo>
                  <a:pt x="1206" y="1180"/>
                </a:lnTo>
                <a:lnTo>
                  <a:pt x="1206" y="1180"/>
                </a:lnTo>
                <a:lnTo>
                  <a:pt x="1214" y="1180"/>
                </a:lnTo>
                <a:lnTo>
                  <a:pt x="1224" y="1182"/>
                </a:lnTo>
                <a:lnTo>
                  <a:pt x="1240" y="1188"/>
                </a:lnTo>
                <a:lnTo>
                  <a:pt x="1254" y="1198"/>
                </a:lnTo>
                <a:lnTo>
                  <a:pt x="1266" y="1212"/>
                </a:lnTo>
                <a:lnTo>
                  <a:pt x="1276" y="1228"/>
                </a:lnTo>
                <a:lnTo>
                  <a:pt x="1284" y="1246"/>
                </a:lnTo>
                <a:lnTo>
                  <a:pt x="1290" y="1264"/>
                </a:lnTo>
                <a:lnTo>
                  <a:pt x="1292" y="1282"/>
                </a:lnTo>
                <a:lnTo>
                  <a:pt x="1292" y="1282"/>
                </a:lnTo>
                <a:lnTo>
                  <a:pt x="1290" y="1294"/>
                </a:lnTo>
                <a:lnTo>
                  <a:pt x="1286" y="1306"/>
                </a:lnTo>
                <a:lnTo>
                  <a:pt x="1280" y="1316"/>
                </a:lnTo>
                <a:lnTo>
                  <a:pt x="1272" y="1328"/>
                </a:lnTo>
                <a:lnTo>
                  <a:pt x="1260" y="1344"/>
                </a:lnTo>
                <a:lnTo>
                  <a:pt x="1254" y="1350"/>
                </a:lnTo>
                <a:lnTo>
                  <a:pt x="1254" y="1350"/>
                </a:lnTo>
                <a:close/>
              </a:path>
            </a:pathLst>
          </a:custGeom>
          <a:solidFill>
            <a:schemeClr val="accent4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/>
          <a:lstStyle/>
          <a:p>
            <a:pPr algn="ctr">
              <a:defRPr/>
            </a:pPr>
            <a:endParaRPr lang="da-DK" sz="1600" b="1" kern="0" dirty="0"/>
          </a:p>
        </p:txBody>
      </p:sp>
      <p:sp>
        <p:nvSpPr>
          <p:cNvPr id="4" name="Freeform 12"/>
          <p:cNvSpPr>
            <a:spLocks/>
          </p:cNvSpPr>
          <p:nvPr/>
        </p:nvSpPr>
        <p:spPr bwMode="auto">
          <a:xfrm>
            <a:off x="1463124" y="3975432"/>
            <a:ext cx="2687134" cy="3115237"/>
          </a:xfrm>
          <a:custGeom>
            <a:avLst/>
            <a:gdLst/>
            <a:ahLst/>
            <a:cxnLst>
              <a:cxn ang="0">
                <a:pos x="1292" y="358"/>
              </a:cxn>
              <a:cxn ang="0">
                <a:pos x="1324" y="376"/>
              </a:cxn>
              <a:cxn ang="0">
                <a:pos x="1346" y="394"/>
              </a:cxn>
              <a:cxn ang="0">
                <a:pos x="1398" y="400"/>
              </a:cxn>
              <a:cxn ang="0">
                <a:pos x="1406" y="0"/>
              </a:cxn>
              <a:cxn ang="0">
                <a:pos x="1262" y="8"/>
              </a:cxn>
              <a:cxn ang="0">
                <a:pos x="1054" y="46"/>
              </a:cxn>
              <a:cxn ang="0">
                <a:pos x="858" y="112"/>
              </a:cxn>
              <a:cxn ang="0">
                <a:pos x="676" y="204"/>
              </a:cxn>
              <a:cxn ang="0">
                <a:pos x="512" y="322"/>
              </a:cxn>
              <a:cxn ang="0">
                <a:pos x="366" y="462"/>
              </a:cxn>
              <a:cxn ang="0">
                <a:pos x="240" y="620"/>
              </a:cxn>
              <a:cxn ang="0">
                <a:pos x="138" y="798"/>
              </a:cxn>
              <a:cxn ang="0">
                <a:pos x="64" y="988"/>
              </a:cxn>
              <a:cxn ang="0">
                <a:pos x="16" y="1192"/>
              </a:cxn>
              <a:cxn ang="0">
                <a:pos x="0" y="1406"/>
              </a:cxn>
              <a:cxn ang="0">
                <a:pos x="392" y="1410"/>
              </a:cxn>
              <a:cxn ang="0">
                <a:pos x="390" y="1454"/>
              </a:cxn>
              <a:cxn ang="0">
                <a:pos x="380" y="1466"/>
              </a:cxn>
              <a:cxn ang="0">
                <a:pos x="354" y="1504"/>
              </a:cxn>
              <a:cxn ang="0">
                <a:pos x="350" y="1528"/>
              </a:cxn>
              <a:cxn ang="0">
                <a:pos x="364" y="1582"/>
              </a:cxn>
              <a:cxn ang="0">
                <a:pos x="402" y="1622"/>
              </a:cxn>
              <a:cxn ang="0">
                <a:pos x="434" y="1630"/>
              </a:cxn>
              <a:cxn ang="0">
                <a:pos x="456" y="1626"/>
              </a:cxn>
              <a:cxn ang="0">
                <a:pos x="500" y="1596"/>
              </a:cxn>
              <a:cxn ang="0">
                <a:pos x="518" y="1546"/>
              </a:cxn>
              <a:cxn ang="0">
                <a:pos x="516" y="1516"/>
              </a:cxn>
              <a:cxn ang="0">
                <a:pos x="500" y="1482"/>
              </a:cxn>
              <a:cxn ang="0">
                <a:pos x="480" y="1460"/>
              </a:cxn>
              <a:cxn ang="0">
                <a:pos x="474" y="1410"/>
              </a:cxn>
              <a:cxn ang="0">
                <a:pos x="1406" y="1406"/>
              </a:cxn>
              <a:cxn ang="0">
                <a:pos x="1398" y="482"/>
              </a:cxn>
              <a:cxn ang="0">
                <a:pos x="1354" y="484"/>
              </a:cxn>
              <a:cxn ang="0">
                <a:pos x="1340" y="494"/>
              </a:cxn>
              <a:cxn ang="0">
                <a:pos x="1304" y="520"/>
              </a:cxn>
              <a:cxn ang="0">
                <a:pos x="1280" y="526"/>
              </a:cxn>
              <a:cxn ang="0">
                <a:pos x="1228" y="516"/>
              </a:cxn>
              <a:cxn ang="0">
                <a:pos x="1188" y="482"/>
              </a:cxn>
              <a:cxn ang="0">
                <a:pos x="1178" y="442"/>
              </a:cxn>
              <a:cxn ang="0">
                <a:pos x="1180" y="426"/>
              </a:cxn>
              <a:cxn ang="0">
                <a:pos x="1210" y="382"/>
              </a:cxn>
              <a:cxn ang="0">
                <a:pos x="1262" y="358"/>
              </a:cxn>
            </a:cxnLst>
            <a:rect l="0" t="0" r="r" b="b"/>
            <a:pathLst>
              <a:path w="1406" h="1630">
                <a:moveTo>
                  <a:pt x="1280" y="358"/>
                </a:moveTo>
                <a:lnTo>
                  <a:pt x="1280" y="358"/>
                </a:lnTo>
                <a:lnTo>
                  <a:pt x="1292" y="358"/>
                </a:lnTo>
                <a:lnTo>
                  <a:pt x="1304" y="362"/>
                </a:lnTo>
                <a:lnTo>
                  <a:pt x="1314" y="368"/>
                </a:lnTo>
                <a:lnTo>
                  <a:pt x="1324" y="376"/>
                </a:lnTo>
                <a:lnTo>
                  <a:pt x="1340" y="388"/>
                </a:lnTo>
                <a:lnTo>
                  <a:pt x="1346" y="394"/>
                </a:lnTo>
                <a:lnTo>
                  <a:pt x="1346" y="394"/>
                </a:lnTo>
                <a:lnTo>
                  <a:pt x="1354" y="398"/>
                </a:lnTo>
                <a:lnTo>
                  <a:pt x="1360" y="400"/>
                </a:lnTo>
                <a:lnTo>
                  <a:pt x="1398" y="400"/>
                </a:lnTo>
                <a:lnTo>
                  <a:pt x="1398" y="400"/>
                </a:lnTo>
                <a:lnTo>
                  <a:pt x="1406" y="400"/>
                </a:lnTo>
                <a:lnTo>
                  <a:pt x="1406" y="0"/>
                </a:lnTo>
                <a:lnTo>
                  <a:pt x="1406" y="0"/>
                </a:lnTo>
                <a:lnTo>
                  <a:pt x="1334" y="2"/>
                </a:lnTo>
                <a:lnTo>
                  <a:pt x="1262" y="8"/>
                </a:lnTo>
                <a:lnTo>
                  <a:pt x="1192" y="16"/>
                </a:lnTo>
                <a:lnTo>
                  <a:pt x="1122" y="30"/>
                </a:lnTo>
                <a:lnTo>
                  <a:pt x="1054" y="46"/>
                </a:lnTo>
                <a:lnTo>
                  <a:pt x="988" y="64"/>
                </a:lnTo>
                <a:lnTo>
                  <a:pt x="922" y="86"/>
                </a:lnTo>
                <a:lnTo>
                  <a:pt x="858" y="112"/>
                </a:lnTo>
                <a:lnTo>
                  <a:pt x="796" y="140"/>
                </a:lnTo>
                <a:lnTo>
                  <a:pt x="736" y="170"/>
                </a:lnTo>
                <a:lnTo>
                  <a:pt x="676" y="204"/>
                </a:lnTo>
                <a:lnTo>
                  <a:pt x="620" y="240"/>
                </a:lnTo>
                <a:lnTo>
                  <a:pt x="564" y="280"/>
                </a:lnTo>
                <a:lnTo>
                  <a:pt x="512" y="322"/>
                </a:lnTo>
                <a:lnTo>
                  <a:pt x="460" y="366"/>
                </a:lnTo>
                <a:lnTo>
                  <a:pt x="412" y="412"/>
                </a:lnTo>
                <a:lnTo>
                  <a:pt x="366" y="462"/>
                </a:lnTo>
                <a:lnTo>
                  <a:pt x="322" y="512"/>
                </a:lnTo>
                <a:lnTo>
                  <a:pt x="280" y="566"/>
                </a:lnTo>
                <a:lnTo>
                  <a:pt x="240" y="620"/>
                </a:lnTo>
                <a:lnTo>
                  <a:pt x="204" y="678"/>
                </a:lnTo>
                <a:lnTo>
                  <a:pt x="170" y="736"/>
                </a:lnTo>
                <a:lnTo>
                  <a:pt x="138" y="798"/>
                </a:lnTo>
                <a:lnTo>
                  <a:pt x="110" y="860"/>
                </a:lnTo>
                <a:lnTo>
                  <a:pt x="86" y="924"/>
                </a:lnTo>
                <a:lnTo>
                  <a:pt x="64" y="988"/>
                </a:lnTo>
                <a:lnTo>
                  <a:pt x="44" y="1056"/>
                </a:lnTo>
                <a:lnTo>
                  <a:pt x="28" y="1124"/>
                </a:lnTo>
                <a:lnTo>
                  <a:pt x="16" y="1192"/>
                </a:lnTo>
                <a:lnTo>
                  <a:pt x="8" y="1264"/>
                </a:lnTo>
                <a:lnTo>
                  <a:pt x="2" y="1334"/>
                </a:lnTo>
                <a:lnTo>
                  <a:pt x="0" y="1406"/>
                </a:lnTo>
                <a:lnTo>
                  <a:pt x="392" y="1406"/>
                </a:lnTo>
                <a:lnTo>
                  <a:pt x="392" y="1406"/>
                </a:lnTo>
                <a:lnTo>
                  <a:pt x="392" y="1410"/>
                </a:lnTo>
                <a:lnTo>
                  <a:pt x="392" y="1446"/>
                </a:lnTo>
                <a:lnTo>
                  <a:pt x="392" y="1446"/>
                </a:lnTo>
                <a:lnTo>
                  <a:pt x="390" y="1454"/>
                </a:lnTo>
                <a:lnTo>
                  <a:pt x="386" y="1460"/>
                </a:lnTo>
                <a:lnTo>
                  <a:pt x="386" y="1460"/>
                </a:lnTo>
                <a:lnTo>
                  <a:pt x="380" y="1466"/>
                </a:lnTo>
                <a:lnTo>
                  <a:pt x="368" y="1482"/>
                </a:lnTo>
                <a:lnTo>
                  <a:pt x="360" y="1492"/>
                </a:lnTo>
                <a:lnTo>
                  <a:pt x="354" y="1504"/>
                </a:lnTo>
                <a:lnTo>
                  <a:pt x="350" y="1516"/>
                </a:lnTo>
                <a:lnTo>
                  <a:pt x="350" y="1528"/>
                </a:lnTo>
                <a:lnTo>
                  <a:pt x="350" y="1528"/>
                </a:lnTo>
                <a:lnTo>
                  <a:pt x="350" y="1546"/>
                </a:lnTo>
                <a:lnTo>
                  <a:pt x="356" y="1564"/>
                </a:lnTo>
                <a:lnTo>
                  <a:pt x="364" y="1582"/>
                </a:lnTo>
                <a:lnTo>
                  <a:pt x="374" y="1598"/>
                </a:lnTo>
                <a:lnTo>
                  <a:pt x="388" y="1610"/>
                </a:lnTo>
                <a:lnTo>
                  <a:pt x="402" y="1622"/>
                </a:lnTo>
                <a:lnTo>
                  <a:pt x="418" y="1628"/>
                </a:lnTo>
                <a:lnTo>
                  <a:pt x="426" y="1630"/>
                </a:lnTo>
                <a:lnTo>
                  <a:pt x="434" y="1630"/>
                </a:lnTo>
                <a:lnTo>
                  <a:pt x="434" y="1630"/>
                </a:lnTo>
                <a:lnTo>
                  <a:pt x="446" y="1628"/>
                </a:lnTo>
                <a:lnTo>
                  <a:pt x="456" y="1626"/>
                </a:lnTo>
                <a:lnTo>
                  <a:pt x="474" y="1620"/>
                </a:lnTo>
                <a:lnTo>
                  <a:pt x="488" y="1608"/>
                </a:lnTo>
                <a:lnTo>
                  <a:pt x="500" y="1596"/>
                </a:lnTo>
                <a:lnTo>
                  <a:pt x="508" y="1580"/>
                </a:lnTo>
                <a:lnTo>
                  <a:pt x="514" y="1564"/>
                </a:lnTo>
                <a:lnTo>
                  <a:pt x="518" y="1546"/>
                </a:lnTo>
                <a:lnTo>
                  <a:pt x="518" y="1528"/>
                </a:lnTo>
                <a:lnTo>
                  <a:pt x="518" y="1528"/>
                </a:lnTo>
                <a:lnTo>
                  <a:pt x="516" y="1516"/>
                </a:lnTo>
                <a:lnTo>
                  <a:pt x="512" y="1504"/>
                </a:lnTo>
                <a:lnTo>
                  <a:pt x="506" y="1492"/>
                </a:lnTo>
                <a:lnTo>
                  <a:pt x="500" y="1482"/>
                </a:lnTo>
                <a:lnTo>
                  <a:pt x="486" y="1466"/>
                </a:lnTo>
                <a:lnTo>
                  <a:pt x="480" y="1460"/>
                </a:lnTo>
                <a:lnTo>
                  <a:pt x="480" y="1460"/>
                </a:lnTo>
                <a:lnTo>
                  <a:pt x="476" y="1454"/>
                </a:lnTo>
                <a:lnTo>
                  <a:pt x="474" y="1446"/>
                </a:lnTo>
                <a:lnTo>
                  <a:pt x="474" y="1410"/>
                </a:lnTo>
                <a:lnTo>
                  <a:pt x="474" y="1410"/>
                </a:lnTo>
                <a:lnTo>
                  <a:pt x="474" y="1406"/>
                </a:lnTo>
                <a:lnTo>
                  <a:pt x="1406" y="1406"/>
                </a:lnTo>
                <a:lnTo>
                  <a:pt x="1406" y="482"/>
                </a:lnTo>
                <a:lnTo>
                  <a:pt x="1406" y="482"/>
                </a:lnTo>
                <a:lnTo>
                  <a:pt x="1398" y="482"/>
                </a:lnTo>
                <a:lnTo>
                  <a:pt x="1360" y="482"/>
                </a:lnTo>
                <a:lnTo>
                  <a:pt x="1360" y="482"/>
                </a:lnTo>
                <a:lnTo>
                  <a:pt x="1354" y="484"/>
                </a:lnTo>
                <a:lnTo>
                  <a:pt x="1346" y="488"/>
                </a:lnTo>
                <a:lnTo>
                  <a:pt x="1346" y="488"/>
                </a:lnTo>
                <a:lnTo>
                  <a:pt x="1340" y="494"/>
                </a:lnTo>
                <a:lnTo>
                  <a:pt x="1324" y="508"/>
                </a:lnTo>
                <a:lnTo>
                  <a:pt x="1314" y="514"/>
                </a:lnTo>
                <a:lnTo>
                  <a:pt x="1304" y="520"/>
                </a:lnTo>
                <a:lnTo>
                  <a:pt x="1292" y="524"/>
                </a:lnTo>
                <a:lnTo>
                  <a:pt x="1280" y="526"/>
                </a:lnTo>
                <a:lnTo>
                  <a:pt x="1280" y="526"/>
                </a:lnTo>
                <a:lnTo>
                  <a:pt x="1262" y="526"/>
                </a:lnTo>
                <a:lnTo>
                  <a:pt x="1244" y="522"/>
                </a:lnTo>
                <a:lnTo>
                  <a:pt x="1228" y="516"/>
                </a:lnTo>
                <a:lnTo>
                  <a:pt x="1212" y="508"/>
                </a:lnTo>
                <a:lnTo>
                  <a:pt x="1198" y="496"/>
                </a:lnTo>
                <a:lnTo>
                  <a:pt x="1188" y="482"/>
                </a:lnTo>
                <a:lnTo>
                  <a:pt x="1180" y="464"/>
                </a:lnTo>
                <a:lnTo>
                  <a:pt x="1178" y="454"/>
                </a:lnTo>
                <a:lnTo>
                  <a:pt x="1178" y="442"/>
                </a:lnTo>
                <a:lnTo>
                  <a:pt x="1178" y="442"/>
                </a:lnTo>
                <a:lnTo>
                  <a:pt x="1178" y="434"/>
                </a:lnTo>
                <a:lnTo>
                  <a:pt x="1180" y="426"/>
                </a:lnTo>
                <a:lnTo>
                  <a:pt x="1186" y="410"/>
                </a:lnTo>
                <a:lnTo>
                  <a:pt x="1196" y="396"/>
                </a:lnTo>
                <a:lnTo>
                  <a:pt x="1210" y="382"/>
                </a:lnTo>
                <a:lnTo>
                  <a:pt x="1226" y="372"/>
                </a:lnTo>
                <a:lnTo>
                  <a:pt x="1244" y="364"/>
                </a:lnTo>
                <a:lnTo>
                  <a:pt x="1262" y="358"/>
                </a:lnTo>
                <a:lnTo>
                  <a:pt x="1280" y="358"/>
                </a:lnTo>
                <a:lnTo>
                  <a:pt x="1280" y="358"/>
                </a:lnTo>
                <a:close/>
              </a:path>
            </a:pathLst>
          </a:custGeom>
          <a:solidFill>
            <a:schemeClr val="accent1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/>
          <a:lstStyle/>
          <a:p>
            <a:pPr algn="ctr">
              <a:defRPr/>
            </a:pPr>
            <a:endParaRPr lang="da-DK" sz="1600" b="1" kern="0" dirty="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4150258" y="6230635"/>
            <a:ext cx="2687134" cy="3119059"/>
          </a:xfrm>
          <a:custGeom>
            <a:avLst/>
            <a:gdLst/>
            <a:ahLst/>
            <a:cxnLst>
              <a:cxn ang="0">
                <a:pos x="1020" y="220"/>
              </a:cxn>
              <a:cxn ang="0">
                <a:pos x="1022" y="176"/>
              </a:cxn>
              <a:cxn ang="0">
                <a:pos x="1032" y="164"/>
              </a:cxn>
              <a:cxn ang="0">
                <a:pos x="1058" y="126"/>
              </a:cxn>
              <a:cxn ang="0">
                <a:pos x="1064" y="102"/>
              </a:cxn>
              <a:cxn ang="0">
                <a:pos x="1048" y="48"/>
              </a:cxn>
              <a:cxn ang="0">
                <a:pos x="1012" y="8"/>
              </a:cxn>
              <a:cxn ang="0">
                <a:pos x="978" y="0"/>
              </a:cxn>
              <a:cxn ang="0">
                <a:pos x="958" y="4"/>
              </a:cxn>
              <a:cxn ang="0">
                <a:pos x="914" y="34"/>
              </a:cxn>
              <a:cxn ang="0">
                <a:pos x="896" y="84"/>
              </a:cxn>
              <a:cxn ang="0">
                <a:pos x="896" y="114"/>
              </a:cxn>
              <a:cxn ang="0">
                <a:pos x="914" y="148"/>
              </a:cxn>
              <a:cxn ang="0">
                <a:pos x="932" y="170"/>
              </a:cxn>
              <a:cxn ang="0">
                <a:pos x="938" y="220"/>
              </a:cxn>
              <a:cxn ang="0">
                <a:pos x="0" y="226"/>
              </a:cxn>
              <a:cxn ang="0">
                <a:pos x="40" y="1156"/>
              </a:cxn>
              <a:cxn ang="0">
                <a:pos x="54" y="1150"/>
              </a:cxn>
              <a:cxn ang="0">
                <a:pos x="86" y="1124"/>
              </a:cxn>
              <a:cxn ang="0">
                <a:pos x="122" y="1112"/>
              </a:cxn>
              <a:cxn ang="0">
                <a:pos x="158" y="1116"/>
              </a:cxn>
              <a:cxn ang="0">
                <a:pos x="202" y="1142"/>
              </a:cxn>
              <a:cxn ang="0">
                <a:pos x="222" y="1184"/>
              </a:cxn>
              <a:cxn ang="0">
                <a:pos x="224" y="1204"/>
              </a:cxn>
              <a:cxn ang="0">
                <a:pos x="204" y="1242"/>
              </a:cxn>
              <a:cxn ang="0">
                <a:pos x="158" y="1274"/>
              </a:cxn>
              <a:cxn ang="0">
                <a:pos x="122" y="1280"/>
              </a:cxn>
              <a:cxn ang="0">
                <a:pos x="86" y="1268"/>
              </a:cxn>
              <a:cxn ang="0">
                <a:pos x="54" y="1244"/>
              </a:cxn>
              <a:cxn ang="0">
                <a:pos x="40" y="1238"/>
              </a:cxn>
              <a:cxn ang="0">
                <a:pos x="0" y="1632"/>
              </a:cxn>
              <a:cxn ang="0">
                <a:pos x="156" y="1624"/>
              </a:cxn>
              <a:cxn ang="0">
                <a:pos x="308" y="1598"/>
              </a:cxn>
              <a:cxn ang="0">
                <a:pos x="454" y="1558"/>
              </a:cxn>
              <a:cxn ang="0">
                <a:pos x="592" y="1502"/>
              </a:cxn>
              <a:cxn ang="0">
                <a:pos x="724" y="1432"/>
              </a:cxn>
              <a:cxn ang="0">
                <a:pos x="846" y="1350"/>
              </a:cxn>
              <a:cxn ang="0">
                <a:pos x="960" y="1254"/>
              </a:cxn>
              <a:cxn ang="0">
                <a:pos x="1062" y="1148"/>
              </a:cxn>
              <a:cxn ang="0">
                <a:pos x="1152" y="1032"/>
              </a:cxn>
              <a:cxn ang="0">
                <a:pos x="1230" y="908"/>
              </a:cxn>
              <a:cxn ang="0">
                <a:pos x="1276" y="818"/>
              </a:cxn>
              <a:cxn ang="0">
                <a:pos x="1306" y="750"/>
              </a:cxn>
              <a:cxn ang="0">
                <a:pos x="1372" y="534"/>
              </a:cxn>
              <a:cxn ang="0">
                <a:pos x="1404" y="306"/>
              </a:cxn>
            </a:cxnLst>
            <a:rect l="0" t="0" r="r" b="b"/>
            <a:pathLst>
              <a:path w="1406" h="1632">
                <a:moveTo>
                  <a:pt x="1020" y="226"/>
                </a:moveTo>
                <a:lnTo>
                  <a:pt x="1020" y="226"/>
                </a:lnTo>
                <a:lnTo>
                  <a:pt x="1020" y="220"/>
                </a:lnTo>
                <a:lnTo>
                  <a:pt x="1020" y="182"/>
                </a:lnTo>
                <a:lnTo>
                  <a:pt x="1020" y="182"/>
                </a:lnTo>
                <a:lnTo>
                  <a:pt x="1022" y="176"/>
                </a:lnTo>
                <a:lnTo>
                  <a:pt x="1026" y="170"/>
                </a:lnTo>
                <a:lnTo>
                  <a:pt x="1026" y="170"/>
                </a:lnTo>
                <a:lnTo>
                  <a:pt x="1032" y="164"/>
                </a:lnTo>
                <a:lnTo>
                  <a:pt x="1044" y="148"/>
                </a:lnTo>
                <a:lnTo>
                  <a:pt x="1052" y="136"/>
                </a:lnTo>
                <a:lnTo>
                  <a:pt x="1058" y="126"/>
                </a:lnTo>
                <a:lnTo>
                  <a:pt x="1062" y="114"/>
                </a:lnTo>
                <a:lnTo>
                  <a:pt x="1064" y="102"/>
                </a:lnTo>
                <a:lnTo>
                  <a:pt x="1064" y="102"/>
                </a:lnTo>
                <a:lnTo>
                  <a:pt x="1062" y="84"/>
                </a:lnTo>
                <a:lnTo>
                  <a:pt x="1056" y="66"/>
                </a:lnTo>
                <a:lnTo>
                  <a:pt x="1048" y="48"/>
                </a:lnTo>
                <a:lnTo>
                  <a:pt x="1038" y="32"/>
                </a:lnTo>
                <a:lnTo>
                  <a:pt x="1026" y="18"/>
                </a:lnTo>
                <a:lnTo>
                  <a:pt x="1012" y="8"/>
                </a:lnTo>
                <a:lnTo>
                  <a:pt x="996" y="2"/>
                </a:lnTo>
                <a:lnTo>
                  <a:pt x="986" y="0"/>
                </a:lnTo>
                <a:lnTo>
                  <a:pt x="978" y="0"/>
                </a:lnTo>
                <a:lnTo>
                  <a:pt x="978" y="0"/>
                </a:lnTo>
                <a:lnTo>
                  <a:pt x="968" y="2"/>
                </a:lnTo>
                <a:lnTo>
                  <a:pt x="958" y="4"/>
                </a:lnTo>
                <a:lnTo>
                  <a:pt x="940" y="10"/>
                </a:lnTo>
                <a:lnTo>
                  <a:pt x="924" y="22"/>
                </a:lnTo>
                <a:lnTo>
                  <a:pt x="914" y="34"/>
                </a:lnTo>
                <a:lnTo>
                  <a:pt x="904" y="50"/>
                </a:lnTo>
                <a:lnTo>
                  <a:pt x="898" y="66"/>
                </a:lnTo>
                <a:lnTo>
                  <a:pt x="896" y="84"/>
                </a:lnTo>
                <a:lnTo>
                  <a:pt x="894" y="102"/>
                </a:lnTo>
                <a:lnTo>
                  <a:pt x="894" y="102"/>
                </a:lnTo>
                <a:lnTo>
                  <a:pt x="896" y="114"/>
                </a:lnTo>
                <a:lnTo>
                  <a:pt x="900" y="126"/>
                </a:lnTo>
                <a:lnTo>
                  <a:pt x="906" y="136"/>
                </a:lnTo>
                <a:lnTo>
                  <a:pt x="914" y="148"/>
                </a:lnTo>
                <a:lnTo>
                  <a:pt x="926" y="164"/>
                </a:lnTo>
                <a:lnTo>
                  <a:pt x="932" y="170"/>
                </a:lnTo>
                <a:lnTo>
                  <a:pt x="932" y="170"/>
                </a:lnTo>
                <a:lnTo>
                  <a:pt x="936" y="176"/>
                </a:lnTo>
                <a:lnTo>
                  <a:pt x="938" y="182"/>
                </a:lnTo>
                <a:lnTo>
                  <a:pt x="938" y="220"/>
                </a:lnTo>
                <a:lnTo>
                  <a:pt x="938" y="220"/>
                </a:lnTo>
                <a:lnTo>
                  <a:pt x="938" y="226"/>
                </a:lnTo>
                <a:lnTo>
                  <a:pt x="0" y="226"/>
                </a:lnTo>
                <a:lnTo>
                  <a:pt x="0" y="1156"/>
                </a:lnTo>
                <a:lnTo>
                  <a:pt x="40" y="1156"/>
                </a:lnTo>
                <a:lnTo>
                  <a:pt x="40" y="1156"/>
                </a:lnTo>
                <a:lnTo>
                  <a:pt x="48" y="1154"/>
                </a:lnTo>
                <a:lnTo>
                  <a:pt x="54" y="1150"/>
                </a:lnTo>
                <a:lnTo>
                  <a:pt x="54" y="1150"/>
                </a:lnTo>
                <a:lnTo>
                  <a:pt x="60" y="1144"/>
                </a:lnTo>
                <a:lnTo>
                  <a:pt x="76" y="1130"/>
                </a:lnTo>
                <a:lnTo>
                  <a:pt x="86" y="1124"/>
                </a:lnTo>
                <a:lnTo>
                  <a:pt x="98" y="1118"/>
                </a:lnTo>
                <a:lnTo>
                  <a:pt x="110" y="1114"/>
                </a:lnTo>
                <a:lnTo>
                  <a:pt x="122" y="1112"/>
                </a:lnTo>
                <a:lnTo>
                  <a:pt x="122" y="1112"/>
                </a:lnTo>
                <a:lnTo>
                  <a:pt x="140" y="1112"/>
                </a:lnTo>
                <a:lnTo>
                  <a:pt x="158" y="1116"/>
                </a:lnTo>
                <a:lnTo>
                  <a:pt x="174" y="1122"/>
                </a:lnTo>
                <a:lnTo>
                  <a:pt x="190" y="1130"/>
                </a:lnTo>
                <a:lnTo>
                  <a:pt x="202" y="1142"/>
                </a:lnTo>
                <a:lnTo>
                  <a:pt x="214" y="1156"/>
                </a:lnTo>
                <a:lnTo>
                  <a:pt x="220" y="1174"/>
                </a:lnTo>
                <a:lnTo>
                  <a:pt x="222" y="1184"/>
                </a:lnTo>
                <a:lnTo>
                  <a:pt x="224" y="1196"/>
                </a:lnTo>
                <a:lnTo>
                  <a:pt x="224" y="1196"/>
                </a:lnTo>
                <a:lnTo>
                  <a:pt x="224" y="1204"/>
                </a:lnTo>
                <a:lnTo>
                  <a:pt x="222" y="1212"/>
                </a:lnTo>
                <a:lnTo>
                  <a:pt x="216" y="1228"/>
                </a:lnTo>
                <a:lnTo>
                  <a:pt x="204" y="1242"/>
                </a:lnTo>
                <a:lnTo>
                  <a:pt x="192" y="1256"/>
                </a:lnTo>
                <a:lnTo>
                  <a:pt x="176" y="1266"/>
                </a:lnTo>
                <a:lnTo>
                  <a:pt x="158" y="1274"/>
                </a:lnTo>
                <a:lnTo>
                  <a:pt x="140" y="1280"/>
                </a:lnTo>
                <a:lnTo>
                  <a:pt x="122" y="1280"/>
                </a:lnTo>
                <a:lnTo>
                  <a:pt x="122" y="1280"/>
                </a:lnTo>
                <a:lnTo>
                  <a:pt x="110" y="1280"/>
                </a:lnTo>
                <a:lnTo>
                  <a:pt x="98" y="1274"/>
                </a:lnTo>
                <a:lnTo>
                  <a:pt x="86" y="1268"/>
                </a:lnTo>
                <a:lnTo>
                  <a:pt x="76" y="1262"/>
                </a:lnTo>
                <a:lnTo>
                  <a:pt x="60" y="1250"/>
                </a:lnTo>
                <a:lnTo>
                  <a:pt x="54" y="1244"/>
                </a:lnTo>
                <a:lnTo>
                  <a:pt x="54" y="1244"/>
                </a:lnTo>
                <a:lnTo>
                  <a:pt x="48" y="1240"/>
                </a:lnTo>
                <a:lnTo>
                  <a:pt x="40" y="1238"/>
                </a:lnTo>
                <a:lnTo>
                  <a:pt x="0" y="1238"/>
                </a:lnTo>
                <a:lnTo>
                  <a:pt x="0" y="1632"/>
                </a:lnTo>
                <a:lnTo>
                  <a:pt x="0" y="1632"/>
                </a:lnTo>
                <a:lnTo>
                  <a:pt x="52" y="1632"/>
                </a:lnTo>
                <a:lnTo>
                  <a:pt x="104" y="1628"/>
                </a:lnTo>
                <a:lnTo>
                  <a:pt x="156" y="1624"/>
                </a:lnTo>
                <a:lnTo>
                  <a:pt x="208" y="1618"/>
                </a:lnTo>
                <a:lnTo>
                  <a:pt x="258" y="1610"/>
                </a:lnTo>
                <a:lnTo>
                  <a:pt x="308" y="1598"/>
                </a:lnTo>
                <a:lnTo>
                  <a:pt x="358" y="1586"/>
                </a:lnTo>
                <a:lnTo>
                  <a:pt x="406" y="1574"/>
                </a:lnTo>
                <a:lnTo>
                  <a:pt x="454" y="1558"/>
                </a:lnTo>
                <a:lnTo>
                  <a:pt x="502" y="1540"/>
                </a:lnTo>
                <a:lnTo>
                  <a:pt x="548" y="1522"/>
                </a:lnTo>
                <a:lnTo>
                  <a:pt x="592" y="1502"/>
                </a:lnTo>
                <a:lnTo>
                  <a:pt x="638" y="1480"/>
                </a:lnTo>
                <a:lnTo>
                  <a:pt x="682" y="1456"/>
                </a:lnTo>
                <a:lnTo>
                  <a:pt x="724" y="1432"/>
                </a:lnTo>
                <a:lnTo>
                  <a:pt x="766" y="1406"/>
                </a:lnTo>
                <a:lnTo>
                  <a:pt x="806" y="1378"/>
                </a:lnTo>
                <a:lnTo>
                  <a:pt x="846" y="1350"/>
                </a:lnTo>
                <a:lnTo>
                  <a:pt x="886" y="1320"/>
                </a:lnTo>
                <a:lnTo>
                  <a:pt x="922" y="1288"/>
                </a:lnTo>
                <a:lnTo>
                  <a:pt x="960" y="1254"/>
                </a:lnTo>
                <a:lnTo>
                  <a:pt x="994" y="1220"/>
                </a:lnTo>
                <a:lnTo>
                  <a:pt x="1028" y="1186"/>
                </a:lnTo>
                <a:lnTo>
                  <a:pt x="1062" y="1148"/>
                </a:lnTo>
                <a:lnTo>
                  <a:pt x="1092" y="1112"/>
                </a:lnTo>
                <a:lnTo>
                  <a:pt x="1124" y="1072"/>
                </a:lnTo>
                <a:lnTo>
                  <a:pt x="1152" y="1032"/>
                </a:lnTo>
                <a:lnTo>
                  <a:pt x="1180" y="992"/>
                </a:lnTo>
                <a:lnTo>
                  <a:pt x="1206" y="950"/>
                </a:lnTo>
                <a:lnTo>
                  <a:pt x="1230" y="908"/>
                </a:lnTo>
                <a:lnTo>
                  <a:pt x="1254" y="864"/>
                </a:lnTo>
                <a:lnTo>
                  <a:pt x="1276" y="818"/>
                </a:lnTo>
                <a:lnTo>
                  <a:pt x="1276" y="818"/>
                </a:lnTo>
                <a:lnTo>
                  <a:pt x="1276" y="818"/>
                </a:lnTo>
                <a:lnTo>
                  <a:pt x="1276" y="818"/>
                </a:lnTo>
                <a:lnTo>
                  <a:pt x="1306" y="750"/>
                </a:lnTo>
                <a:lnTo>
                  <a:pt x="1332" y="680"/>
                </a:lnTo>
                <a:lnTo>
                  <a:pt x="1354" y="608"/>
                </a:lnTo>
                <a:lnTo>
                  <a:pt x="1372" y="534"/>
                </a:lnTo>
                <a:lnTo>
                  <a:pt x="1386" y="460"/>
                </a:lnTo>
                <a:lnTo>
                  <a:pt x="1398" y="384"/>
                </a:lnTo>
                <a:lnTo>
                  <a:pt x="1404" y="306"/>
                </a:lnTo>
                <a:lnTo>
                  <a:pt x="1406" y="226"/>
                </a:lnTo>
                <a:lnTo>
                  <a:pt x="1020" y="22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tIns="320040" anchor="ctr"/>
          <a:lstStyle/>
          <a:p>
            <a:pPr algn="ctr">
              <a:defRPr/>
            </a:pPr>
            <a:endParaRPr lang="da-DK" sz="1600" b="1" kern="0" dirty="0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1463124" y="6662563"/>
            <a:ext cx="3115239" cy="2687131"/>
          </a:xfrm>
          <a:custGeom>
            <a:avLst/>
            <a:gdLst/>
            <a:ahLst/>
            <a:cxnLst>
              <a:cxn ang="0">
                <a:pos x="1528" y="886"/>
              </a:cxn>
              <a:cxn ang="0">
                <a:pos x="1504" y="892"/>
              </a:cxn>
              <a:cxn ang="0">
                <a:pos x="1482" y="904"/>
              </a:cxn>
              <a:cxn ang="0">
                <a:pos x="1460" y="924"/>
              </a:cxn>
              <a:cxn ang="0">
                <a:pos x="1454" y="928"/>
              </a:cxn>
              <a:cxn ang="0">
                <a:pos x="1406" y="930"/>
              </a:cxn>
              <a:cxn ang="0">
                <a:pos x="474" y="0"/>
              </a:cxn>
              <a:cxn ang="0">
                <a:pos x="474" y="4"/>
              </a:cxn>
              <a:cxn ang="0">
                <a:pos x="474" y="40"/>
              </a:cxn>
              <a:cxn ang="0">
                <a:pos x="480" y="54"/>
              </a:cxn>
              <a:cxn ang="0">
                <a:pos x="486" y="60"/>
              </a:cxn>
              <a:cxn ang="0">
                <a:pos x="506" y="86"/>
              </a:cxn>
              <a:cxn ang="0">
                <a:pos x="516" y="110"/>
              </a:cxn>
              <a:cxn ang="0">
                <a:pos x="518" y="122"/>
              </a:cxn>
              <a:cxn ang="0">
                <a:pos x="514" y="158"/>
              </a:cxn>
              <a:cxn ang="0">
                <a:pos x="500" y="190"/>
              </a:cxn>
              <a:cxn ang="0">
                <a:pos x="474" y="214"/>
              </a:cxn>
              <a:cxn ang="0">
                <a:pos x="446" y="222"/>
              </a:cxn>
              <a:cxn ang="0">
                <a:pos x="434" y="224"/>
              </a:cxn>
              <a:cxn ang="0">
                <a:pos x="418" y="222"/>
              </a:cxn>
              <a:cxn ang="0">
                <a:pos x="388" y="204"/>
              </a:cxn>
              <a:cxn ang="0">
                <a:pos x="364" y="176"/>
              </a:cxn>
              <a:cxn ang="0">
                <a:pos x="350" y="140"/>
              </a:cxn>
              <a:cxn ang="0">
                <a:pos x="350" y="122"/>
              </a:cxn>
              <a:cxn ang="0">
                <a:pos x="354" y="98"/>
              </a:cxn>
              <a:cxn ang="0">
                <a:pos x="368" y="76"/>
              </a:cxn>
              <a:cxn ang="0">
                <a:pos x="386" y="54"/>
              </a:cxn>
              <a:cxn ang="0">
                <a:pos x="390" y="48"/>
              </a:cxn>
              <a:cxn ang="0">
                <a:pos x="392" y="4"/>
              </a:cxn>
              <a:cxn ang="0">
                <a:pos x="392" y="0"/>
              </a:cxn>
              <a:cxn ang="0">
                <a:pos x="0" y="0"/>
              </a:cxn>
              <a:cxn ang="0">
                <a:pos x="8" y="144"/>
              </a:cxn>
              <a:cxn ang="0">
                <a:pos x="28" y="284"/>
              </a:cxn>
              <a:cxn ang="0">
                <a:pos x="64" y="418"/>
              </a:cxn>
              <a:cxn ang="0">
                <a:pos x="110" y="548"/>
              </a:cxn>
              <a:cxn ang="0">
                <a:pos x="170" y="670"/>
              </a:cxn>
              <a:cxn ang="0">
                <a:pos x="240" y="786"/>
              </a:cxn>
              <a:cxn ang="0">
                <a:pos x="322" y="896"/>
              </a:cxn>
              <a:cxn ang="0">
                <a:pos x="412" y="994"/>
              </a:cxn>
              <a:cxn ang="0">
                <a:pos x="512" y="1086"/>
              </a:cxn>
              <a:cxn ang="0">
                <a:pos x="620" y="1166"/>
              </a:cxn>
              <a:cxn ang="0">
                <a:pos x="736" y="1238"/>
              </a:cxn>
              <a:cxn ang="0">
                <a:pos x="858" y="1296"/>
              </a:cxn>
              <a:cxn ang="0">
                <a:pos x="988" y="1344"/>
              </a:cxn>
              <a:cxn ang="0">
                <a:pos x="1122" y="1378"/>
              </a:cxn>
              <a:cxn ang="0">
                <a:pos x="1262" y="1400"/>
              </a:cxn>
              <a:cxn ang="0">
                <a:pos x="1406" y="1406"/>
              </a:cxn>
              <a:cxn ang="0">
                <a:pos x="1446" y="1012"/>
              </a:cxn>
              <a:cxn ang="0">
                <a:pos x="1454" y="1014"/>
              </a:cxn>
              <a:cxn ang="0">
                <a:pos x="1460" y="1018"/>
              </a:cxn>
              <a:cxn ang="0">
                <a:pos x="1482" y="1036"/>
              </a:cxn>
              <a:cxn ang="0">
                <a:pos x="1504" y="1048"/>
              </a:cxn>
              <a:cxn ang="0">
                <a:pos x="1528" y="1054"/>
              </a:cxn>
              <a:cxn ang="0">
                <a:pos x="1546" y="1054"/>
              </a:cxn>
              <a:cxn ang="0">
                <a:pos x="1582" y="1040"/>
              </a:cxn>
              <a:cxn ang="0">
                <a:pos x="1610" y="1016"/>
              </a:cxn>
              <a:cxn ang="0">
                <a:pos x="1628" y="986"/>
              </a:cxn>
              <a:cxn ang="0">
                <a:pos x="1630" y="970"/>
              </a:cxn>
              <a:cxn ang="0">
                <a:pos x="1628" y="958"/>
              </a:cxn>
              <a:cxn ang="0">
                <a:pos x="1620" y="930"/>
              </a:cxn>
              <a:cxn ang="0">
                <a:pos x="1596" y="904"/>
              </a:cxn>
              <a:cxn ang="0">
                <a:pos x="1564" y="890"/>
              </a:cxn>
              <a:cxn ang="0">
                <a:pos x="1528" y="886"/>
              </a:cxn>
            </a:cxnLst>
            <a:rect l="0" t="0" r="r" b="b"/>
            <a:pathLst>
              <a:path w="1630" h="1406">
                <a:moveTo>
                  <a:pt x="1528" y="886"/>
                </a:moveTo>
                <a:lnTo>
                  <a:pt x="1528" y="886"/>
                </a:lnTo>
                <a:lnTo>
                  <a:pt x="1516" y="888"/>
                </a:lnTo>
                <a:lnTo>
                  <a:pt x="1504" y="892"/>
                </a:lnTo>
                <a:lnTo>
                  <a:pt x="1492" y="898"/>
                </a:lnTo>
                <a:lnTo>
                  <a:pt x="1482" y="904"/>
                </a:lnTo>
                <a:lnTo>
                  <a:pt x="1466" y="918"/>
                </a:lnTo>
                <a:lnTo>
                  <a:pt x="1460" y="924"/>
                </a:lnTo>
                <a:lnTo>
                  <a:pt x="1460" y="924"/>
                </a:lnTo>
                <a:lnTo>
                  <a:pt x="1454" y="928"/>
                </a:lnTo>
                <a:lnTo>
                  <a:pt x="1446" y="930"/>
                </a:lnTo>
                <a:lnTo>
                  <a:pt x="1406" y="930"/>
                </a:lnTo>
                <a:lnTo>
                  <a:pt x="1406" y="0"/>
                </a:lnTo>
                <a:lnTo>
                  <a:pt x="474" y="0"/>
                </a:lnTo>
                <a:lnTo>
                  <a:pt x="474" y="0"/>
                </a:lnTo>
                <a:lnTo>
                  <a:pt x="474" y="4"/>
                </a:lnTo>
                <a:lnTo>
                  <a:pt x="474" y="40"/>
                </a:lnTo>
                <a:lnTo>
                  <a:pt x="474" y="40"/>
                </a:lnTo>
                <a:lnTo>
                  <a:pt x="476" y="48"/>
                </a:lnTo>
                <a:lnTo>
                  <a:pt x="480" y="54"/>
                </a:lnTo>
                <a:lnTo>
                  <a:pt x="480" y="54"/>
                </a:lnTo>
                <a:lnTo>
                  <a:pt x="486" y="60"/>
                </a:lnTo>
                <a:lnTo>
                  <a:pt x="500" y="76"/>
                </a:lnTo>
                <a:lnTo>
                  <a:pt x="506" y="86"/>
                </a:lnTo>
                <a:lnTo>
                  <a:pt x="512" y="98"/>
                </a:lnTo>
                <a:lnTo>
                  <a:pt x="516" y="110"/>
                </a:lnTo>
                <a:lnTo>
                  <a:pt x="518" y="122"/>
                </a:lnTo>
                <a:lnTo>
                  <a:pt x="518" y="122"/>
                </a:lnTo>
                <a:lnTo>
                  <a:pt x="518" y="140"/>
                </a:lnTo>
                <a:lnTo>
                  <a:pt x="514" y="158"/>
                </a:lnTo>
                <a:lnTo>
                  <a:pt x="508" y="174"/>
                </a:lnTo>
                <a:lnTo>
                  <a:pt x="500" y="190"/>
                </a:lnTo>
                <a:lnTo>
                  <a:pt x="488" y="202"/>
                </a:lnTo>
                <a:lnTo>
                  <a:pt x="474" y="214"/>
                </a:lnTo>
                <a:lnTo>
                  <a:pt x="456" y="220"/>
                </a:lnTo>
                <a:lnTo>
                  <a:pt x="446" y="222"/>
                </a:lnTo>
                <a:lnTo>
                  <a:pt x="434" y="224"/>
                </a:lnTo>
                <a:lnTo>
                  <a:pt x="434" y="224"/>
                </a:lnTo>
                <a:lnTo>
                  <a:pt x="426" y="224"/>
                </a:lnTo>
                <a:lnTo>
                  <a:pt x="418" y="222"/>
                </a:lnTo>
                <a:lnTo>
                  <a:pt x="402" y="216"/>
                </a:lnTo>
                <a:lnTo>
                  <a:pt x="388" y="204"/>
                </a:lnTo>
                <a:lnTo>
                  <a:pt x="374" y="192"/>
                </a:lnTo>
                <a:lnTo>
                  <a:pt x="364" y="176"/>
                </a:lnTo>
                <a:lnTo>
                  <a:pt x="356" y="158"/>
                </a:lnTo>
                <a:lnTo>
                  <a:pt x="350" y="140"/>
                </a:lnTo>
                <a:lnTo>
                  <a:pt x="350" y="122"/>
                </a:lnTo>
                <a:lnTo>
                  <a:pt x="350" y="122"/>
                </a:lnTo>
                <a:lnTo>
                  <a:pt x="350" y="110"/>
                </a:lnTo>
                <a:lnTo>
                  <a:pt x="354" y="98"/>
                </a:lnTo>
                <a:lnTo>
                  <a:pt x="360" y="86"/>
                </a:lnTo>
                <a:lnTo>
                  <a:pt x="368" y="76"/>
                </a:lnTo>
                <a:lnTo>
                  <a:pt x="380" y="60"/>
                </a:lnTo>
                <a:lnTo>
                  <a:pt x="386" y="54"/>
                </a:lnTo>
                <a:lnTo>
                  <a:pt x="386" y="54"/>
                </a:lnTo>
                <a:lnTo>
                  <a:pt x="390" y="48"/>
                </a:lnTo>
                <a:lnTo>
                  <a:pt x="392" y="40"/>
                </a:lnTo>
                <a:lnTo>
                  <a:pt x="392" y="4"/>
                </a:lnTo>
                <a:lnTo>
                  <a:pt x="392" y="4"/>
                </a:lnTo>
                <a:lnTo>
                  <a:pt x="392" y="0"/>
                </a:lnTo>
                <a:lnTo>
                  <a:pt x="0" y="0"/>
                </a:lnTo>
                <a:lnTo>
                  <a:pt x="0" y="0"/>
                </a:lnTo>
                <a:lnTo>
                  <a:pt x="2" y="74"/>
                </a:lnTo>
                <a:lnTo>
                  <a:pt x="8" y="144"/>
                </a:lnTo>
                <a:lnTo>
                  <a:pt x="16" y="214"/>
                </a:lnTo>
                <a:lnTo>
                  <a:pt x="28" y="284"/>
                </a:lnTo>
                <a:lnTo>
                  <a:pt x="44" y="352"/>
                </a:lnTo>
                <a:lnTo>
                  <a:pt x="64" y="418"/>
                </a:lnTo>
                <a:lnTo>
                  <a:pt x="86" y="484"/>
                </a:lnTo>
                <a:lnTo>
                  <a:pt x="110" y="548"/>
                </a:lnTo>
                <a:lnTo>
                  <a:pt x="138" y="610"/>
                </a:lnTo>
                <a:lnTo>
                  <a:pt x="170" y="670"/>
                </a:lnTo>
                <a:lnTo>
                  <a:pt x="204" y="730"/>
                </a:lnTo>
                <a:lnTo>
                  <a:pt x="240" y="786"/>
                </a:lnTo>
                <a:lnTo>
                  <a:pt x="280" y="842"/>
                </a:lnTo>
                <a:lnTo>
                  <a:pt x="322" y="896"/>
                </a:lnTo>
                <a:lnTo>
                  <a:pt x="366" y="946"/>
                </a:lnTo>
                <a:lnTo>
                  <a:pt x="412" y="994"/>
                </a:lnTo>
                <a:lnTo>
                  <a:pt x="460" y="1042"/>
                </a:lnTo>
                <a:lnTo>
                  <a:pt x="512" y="1086"/>
                </a:lnTo>
                <a:lnTo>
                  <a:pt x="564" y="1128"/>
                </a:lnTo>
                <a:lnTo>
                  <a:pt x="620" y="1166"/>
                </a:lnTo>
                <a:lnTo>
                  <a:pt x="676" y="1204"/>
                </a:lnTo>
                <a:lnTo>
                  <a:pt x="736" y="1238"/>
                </a:lnTo>
                <a:lnTo>
                  <a:pt x="796" y="1268"/>
                </a:lnTo>
                <a:lnTo>
                  <a:pt x="858" y="1296"/>
                </a:lnTo>
                <a:lnTo>
                  <a:pt x="922" y="1322"/>
                </a:lnTo>
                <a:lnTo>
                  <a:pt x="988" y="1344"/>
                </a:lnTo>
                <a:lnTo>
                  <a:pt x="1054" y="1362"/>
                </a:lnTo>
                <a:lnTo>
                  <a:pt x="1122" y="1378"/>
                </a:lnTo>
                <a:lnTo>
                  <a:pt x="1192" y="1390"/>
                </a:lnTo>
                <a:lnTo>
                  <a:pt x="1262" y="1400"/>
                </a:lnTo>
                <a:lnTo>
                  <a:pt x="1334" y="1404"/>
                </a:lnTo>
                <a:lnTo>
                  <a:pt x="1406" y="1406"/>
                </a:lnTo>
                <a:lnTo>
                  <a:pt x="1406" y="1012"/>
                </a:lnTo>
                <a:lnTo>
                  <a:pt x="1446" y="1012"/>
                </a:lnTo>
                <a:lnTo>
                  <a:pt x="1446" y="1012"/>
                </a:lnTo>
                <a:lnTo>
                  <a:pt x="1454" y="1014"/>
                </a:lnTo>
                <a:lnTo>
                  <a:pt x="1460" y="1018"/>
                </a:lnTo>
                <a:lnTo>
                  <a:pt x="1460" y="1018"/>
                </a:lnTo>
                <a:lnTo>
                  <a:pt x="1466" y="1024"/>
                </a:lnTo>
                <a:lnTo>
                  <a:pt x="1482" y="1036"/>
                </a:lnTo>
                <a:lnTo>
                  <a:pt x="1492" y="1042"/>
                </a:lnTo>
                <a:lnTo>
                  <a:pt x="1504" y="1048"/>
                </a:lnTo>
                <a:lnTo>
                  <a:pt x="1516" y="1054"/>
                </a:lnTo>
                <a:lnTo>
                  <a:pt x="1528" y="1054"/>
                </a:lnTo>
                <a:lnTo>
                  <a:pt x="1528" y="1054"/>
                </a:lnTo>
                <a:lnTo>
                  <a:pt x="1546" y="1054"/>
                </a:lnTo>
                <a:lnTo>
                  <a:pt x="1564" y="1048"/>
                </a:lnTo>
                <a:lnTo>
                  <a:pt x="1582" y="1040"/>
                </a:lnTo>
                <a:lnTo>
                  <a:pt x="1598" y="1030"/>
                </a:lnTo>
                <a:lnTo>
                  <a:pt x="1610" y="1016"/>
                </a:lnTo>
                <a:lnTo>
                  <a:pt x="1622" y="1002"/>
                </a:lnTo>
                <a:lnTo>
                  <a:pt x="1628" y="986"/>
                </a:lnTo>
                <a:lnTo>
                  <a:pt x="1630" y="978"/>
                </a:lnTo>
                <a:lnTo>
                  <a:pt x="1630" y="970"/>
                </a:lnTo>
                <a:lnTo>
                  <a:pt x="1630" y="970"/>
                </a:lnTo>
                <a:lnTo>
                  <a:pt x="1628" y="958"/>
                </a:lnTo>
                <a:lnTo>
                  <a:pt x="1626" y="948"/>
                </a:lnTo>
                <a:lnTo>
                  <a:pt x="1620" y="930"/>
                </a:lnTo>
                <a:lnTo>
                  <a:pt x="1608" y="916"/>
                </a:lnTo>
                <a:lnTo>
                  <a:pt x="1596" y="904"/>
                </a:lnTo>
                <a:lnTo>
                  <a:pt x="1580" y="896"/>
                </a:lnTo>
                <a:lnTo>
                  <a:pt x="1564" y="890"/>
                </a:lnTo>
                <a:lnTo>
                  <a:pt x="1546" y="886"/>
                </a:lnTo>
                <a:lnTo>
                  <a:pt x="1528" y="886"/>
                </a:lnTo>
                <a:lnTo>
                  <a:pt x="1528" y="88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sz="1600" b="1" kern="0" dirty="0"/>
          </a:p>
        </p:txBody>
      </p:sp>
      <p:cxnSp>
        <p:nvCxnSpPr>
          <p:cNvPr id="7" name="Lige forbindelse 9"/>
          <p:cNvCxnSpPr/>
          <p:nvPr/>
        </p:nvCxnSpPr>
        <p:spPr bwMode="auto">
          <a:xfrm rot="5400000" flipH="1" flipV="1">
            <a:off x="8084810" y="6539995"/>
            <a:ext cx="1386906" cy="2407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40903" y="7512309"/>
            <a:ext cx="3474720" cy="53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latin typeface="+mj-lt"/>
                <a:ea typeface="Roboto Medium" panose="02000000000000000000" pitchFamily="2" charset="0"/>
              </a:rPr>
              <a:t>Fun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0766025" y="5074072"/>
            <a:ext cx="74347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32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Fun</a:t>
            </a:r>
            <a:endParaRPr lang="en-CA" sz="3200" spc="-2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2680" y="5754074"/>
            <a:ext cx="676648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sz="1800" dirty="0" smtClean="0">
                <a:latin typeface="나눔바른고딕 Light" pitchFamily="50" charset="-127"/>
                <a:ea typeface="나눔바른고딕 Light" pitchFamily="50" charset="-127"/>
              </a:rPr>
              <a:t>지속적으로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L-pay App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을 활용하기 위해서는 어떠한 요소가 필요하다고 판단되었고 그것이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“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재미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”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요소를 집어 넣는 것이다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단순하게 쿠폰형식으로만 지급되는 것이 아닌 재미요소를 포함해서 기존 이용 고객들에게 유의미한 효과를 얻을 수 있다면 신규 고객 유치에도 큰 도움이 될 것이라 사료된다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</p:txBody>
      </p:sp>
      <p:sp>
        <p:nvSpPr>
          <p:cNvPr id="15" name="Freeform 113"/>
          <p:cNvSpPr>
            <a:spLocks noEditPoints="1"/>
          </p:cNvSpPr>
          <p:nvPr/>
        </p:nvSpPr>
        <p:spPr bwMode="auto">
          <a:xfrm>
            <a:off x="2930729" y="5327921"/>
            <a:ext cx="641773" cy="972680"/>
          </a:xfrm>
          <a:custGeom>
            <a:avLst/>
            <a:gdLst>
              <a:gd name="T0" fmla="*/ 25 w 27"/>
              <a:gd name="T1" fmla="*/ 13 h 41"/>
              <a:gd name="T2" fmla="*/ 13 w 27"/>
              <a:gd name="T3" fmla="*/ 26 h 41"/>
              <a:gd name="T4" fmla="*/ 7 w 27"/>
              <a:gd name="T5" fmla="*/ 31 h 41"/>
              <a:gd name="T6" fmla="*/ 7 w 27"/>
              <a:gd name="T7" fmla="*/ 31 h 41"/>
              <a:gd name="T8" fmla="*/ 10 w 27"/>
              <a:gd name="T9" fmla="*/ 36 h 41"/>
              <a:gd name="T10" fmla="*/ 5 w 27"/>
              <a:gd name="T11" fmla="*/ 41 h 41"/>
              <a:gd name="T12" fmla="*/ 0 w 27"/>
              <a:gd name="T13" fmla="*/ 36 h 41"/>
              <a:gd name="T14" fmla="*/ 2 w 27"/>
              <a:gd name="T15" fmla="*/ 31 h 41"/>
              <a:gd name="T16" fmla="*/ 2 w 27"/>
              <a:gd name="T17" fmla="*/ 9 h 41"/>
              <a:gd name="T18" fmla="*/ 0 w 27"/>
              <a:gd name="T19" fmla="*/ 5 h 41"/>
              <a:gd name="T20" fmla="*/ 5 w 27"/>
              <a:gd name="T21" fmla="*/ 0 h 41"/>
              <a:gd name="T22" fmla="*/ 10 w 27"/>
              <a:gd name="T23" fmla="*/ 5 h 41"/>
              <a:gd name="T24" fmla="*/ 7 w 27"/>
              <a:gd name="T25" fmla="*/ 9 h 41"/>
              <a:gd name="T26" fmla="*/ 7 w 27"/>
              <a:gd name="T27" fmla="*/ 23 h 41"/>
              <a:gd name="T28" fmla="*/ 12 w 27"/>
              <a:gd name="T29" fmla="*/ 21 h 41"/>
              <a:gd name="T30" fmla="*/ 19 w 27"/>
              <a:gd name="T31" fmla="*/ 13 h 41"/>
              <a:gd name="T32" fmla="*/ 17 w 27"/>
              <a:gd name="T33" fmla="*/ 8 h 41"/>
              <a:gd name="T34" fmla="*/ 22 w 27"/>
              <a:gd name="T35" fmla="*/ 3 h 41"/>
              <a:gd name="T36" fmla="*/ 27 w 27"/>
              <a:gd name="T37" fmla="*/ 8 h 41"/>
              <a:gd name="T38" fmla="*/ 25 w 27"/>
              <a:gd name="T39" fmla="*/ 13 h 41"/>
              <a:gd name="T40" fmla="*/ 5 w 27"/>
              <a:gd name="T41" fmla="*/ 2 h 41"/>
              <a:gd name="T42" fmla="*/ 2 w 27"/>
              <a:gd name="T43" fmla="*/ 5 h 41"/>
              <a:gd name="T44" fmla="*/ 5 w 27"/>
              <a:gd name="T45" fmla="*/ 8 h 41"/>
              <a:gd name="T46" fmla="*/ 7 w 27"/>
              <a:gd name="T47" fmla="*/ 5 h 41"/>
              <a:gd name="T48" fmla="*/ 5 w 27"/>
              <a:gd name="T49" fmla="*/ 2 h 41"/>
              <a:gd name="T50" fmla="*/ 5 w 27"/>
              <a:gd name="T51" fmla="*/ 33 h 41"/>
              <a:gd name="T52" fmla="*/ 2 w 27"/>
              <a:gd name="T53" fmla="*/ 36 h 41"/>
              <a:gd name="T54" fmla="*/ 5 w 27"/>
              <a:gd name="T55" fmla="*/ 38 h 41"/>
              <a:gd name="T56" fmla="*/ 7 w 27"/>
              <a:gd name="T57" fmla="*/ 36 h 41"/>
              <a:gd name="T58" fmla="*/ 5 w 27"/>
              <a:gd name="T59" fmla="*/ 33 h 41"/>
              <a:gd name="T60" fmla="*/ 22 w 27"/>
              <a:gd name="T61" fmla="*/ 6 h 41"/>
              <a:gd name="T62" fmla="*/ 19 w 27"/>
              <a:gd name="T63" fmla="*/ 8 h 41"/>
              <a:gd name="T64" fmla="*/ 22 w 27"/>
              <a:gd name="T65" fmla="*/ 11 h 41"/>
              <a:gd name="T66" fmla="*/ 25 w 27"/>
              <a:gd name="T67" fmla="*/ 8 h 41"/>
              <a:gd name="T68" fmla="*/ 22 w 27"/>
              <a:gd name="T69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" h="41">
                <a:moveTo>
                  <a:pt x="25" y="13"/>
                </a:moveTo>
                <a:cubicBezTo>
                  <a:pt x="25" y="23"/>
                  <a:pt x="18" y="25"/>
                  <a:pt x="13" y="26"/>
                </a:cubicBezTo>
                <a:cubicBezTo>
                  <a:pt x="9" y="28"/>
                  <a:pt x="7" y="28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9" y="32"/>
                  <a:pt x="10" y="34"/>
                  <a:pt x="10" y="36"/>
                </a:cubicBezTo>
                <a:cubicBezTo>
                  <a:pt x="10" y="39"/>
                  <a:pt x="8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4"/>
                  <a:pt x="1" y="32"/>
                  <a:pt x="2" y="31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9" y="9"/>
                  <a:pt x="7" y="9"/>
                </a:cubicBezTo>
                <a:cubicBezTo>
                  <a:pt x="7" y="23"/>
                  <a:pt x="7" y="23"/>
                  <a:pt x="7" y="23"/>
                </a:cubicBezTo>
                <a:cubicBezTo>
                  <a:pt x="9" y="22"/>
                  <a:pt x="10" y="22"/>
                  <a:pt x="12" y="21"/>
                </a:cubicBezTo>
                <a:cubicBezTo>
                  <a:pt x="17" y="20"/>
                  <a:pt x="19" y="18"/>
                  <a:pt x="19" y="13"/>
                </a:cubicBezTo>
                <a:cubicBezTo>
                  <a:pt x="18" y="12"/>
                  <a:pt x="17" y="10"/>
                  <a:pt x="17" y="8"/>
                </a:cubicBezTo>
                <a:cubicBezTo>
                  <a:pt x="17" y="6"/>
                  <a:pt x="19" y="3"/>
                  <a:pt x="22" y="3"/>
                </a:cubicBezTo>
                <a:cubicBezTo>
                  <a:pt x="25" y="3"/>
                  <a:pt x="27" y="6"/>
                  <a:pt x="27" y="8"/>
                </a:cubicBezTo>
                <a:cubicBezTo>
                  <a:pt x="27" y="10"/>
                  <a:pt x="26" y="12"/>
                  <a:pt x="25" y="13"/>
                </a:cubicBezTo>
                <a:close/>
                <a:moveTo>
                  <a:pt x="5" y="2"/>
                </a:moveTo>
                <a:cubicBezTo>
                  <a:pt x="3" y="2"/>
                  <a:pt x="2" y="4"/>
                  <a:pt x="2" y="5"/>
                </a:cubicBezTo>
                <a:cubicBezTo>
                  <a:pt x="2" y="6"/>
                  <a:pt x="3" y="8"/>
                  <a:pt x="5" y="8"/>
                </a:cubicBezTo>
                <a:cubicBezTo>
                  <a:pt x="6" y="8"/>
                  <a:pt x="7" y="6"/>
                  <a:pt x="7" y="5"/>
                </a:cubicBezTo>
                <a:cubicBezTo>
                  <a:pt x="7" y="4"/>
                  <a:pt x="6" y="2"/>
                  <a:pt x="5" y="2"/>
                </a:cubicBezTo>
                <a:close/>
                <a:moveTo>
                  <a:pt x="5" y="33"/>
                </a:moveTo>
                <a:cubicBezTo>
                  <a:pt x="3" y="33"/>
                  <a:pt x="2" y="34"/>
                  <a:pt x="2" y="36"/>
                </a:cubicBezTo>
                <a:cubicBezTo>
                  <a:pt x="2" y="37"/>
                  <a:pt x="3" y="38"/>
                  <a:pt x="5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4"/>
                  <a:pt x="6" y="33"/>
                  <a:pt x="5" y="33"/>
                </a:cubicBezTo>
                <a:close/>
                <a:moveTo>
                  <a:pt x="22" y="6"/>
                </a:moveTo>
                <a:cubicBezTo>
                  <a:pt x="21" y="6"/>
                  <a:pt x="19" y="7"/>
                  <a:pt x="19" y="8"/>
                </a:cubicBezTo>
                <a:cubicBezTo>
                  <a:pt x="19" y="10"/>
                  <a:pt x="21" y="11"/>
                  <a:pt x="22" y="11"/>
                </a:cubicBezTo>
                <a:cubicBezTo>
                  <a:pt x="23" y="11"/>
                  <a:pt x="25" y="10"/>
                  <a:pt x="25" y="8"/>
                </a:cubicBezTo>
                <a:cubicBezTo>
                  <a:pt x="25" y="7"/>
                  <a:pt x="23" y="6"/>
                  <a:pt x="2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id-ID" sz="3600"/>
          </a:p>
        </p:txBody>
      </p:sp>
      <p:sp>
        <p:nvSpPr>
          <p:cNvPr id="16" name="Freeform 228"/>
          <p:cNvSpPr>
            <a:spLocks noEditPoints="1"/>
          </p:cNvSpPr>
          <p:nvPr/>
        </p:nvSpPr>
        <p:spPr bwMode="auto">
          <a:xfrm>
            <a:off x="4762903" y="7401179"/>
            <a:ext cx="730922" cy="677439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id-ID" sz="3600"/>
          </a:p>
        </p:txBody>
      </p:sp>
      <p:sp>
        <p:nvSpPr>
          <p:cNvPr id="17" name="Freeform 169"/>
          <p:cNvSpPr>
            <a:spLocks noEditPoints="1"/>
          </p:cNvSpPr>
          <p:nvPr/>
        </p:nvSpPr>
        <p:spPr bwMode="auto">
          <a:xfrm>
            <a:off x="2977403" y="7346271"/>
            <a:ext cx="435015" cy="740882"/>
          </a:xfrm>
          <a:custGeom>
            <a:avLst/>
            <a:gdLst>
              <a:gd name="T0" fmla="*/ 22 w 27"/>
              <a:gd name="T1" fmla="*/ 0 h 46"/>
              <a:gd name="T2" fmla="*/ 4 w 27"/>
              <a:gd name="T3" fmla="*/ 0 h 46"/>
              <a:gd name="T4" fmla="*/ 0 w 27"/>
              <a:gd name="T5" fmla="*/ 5 h 46"/>
              <a:gd name="T6" fmla="*/ 0 w 27"/>
              <a:gd name="T7" fmla="*/ 41 h 46"/>
              <a:gd name="T8" fmla="*/ 4 w 27"/>
              <a:gd name="T9" fmla="*/ 46 h 46"/>
              <a:gd name="T10" fmla="*/ 22 w 27"/>
              <a:gd name="T11" fmla="*/ 46 h 46"/>
              <a:gd name="T12" fmla="*/ 27 w 27"/>
              <a:gd name="T13" fmla="*/ 41 h 46"/>
              <a:gd name="T14" fmla="*/ 27 w 27"/>
              <a:gd name="T15" fmla="*/ 5 h 46"/>
              <a:gd name="T16" fmla="*/ 22 w 27"/>
              <a:gd name="T17" fmla="*/ 0 h 46"/>
              <a:gd name="T18" fmla="*/ 13 w 27"/>
              <a:gd name="T19" fmla="*/ 44 h 46"/>
              <a:gd name="T20" fmla="*/ 10 w 27"/>
              <a:gd name="T21" fmla="*/ 42 h 46"/>
              <a:gd name="T22" fmla="*/ 13 w 27"/>
              <a:gd name="T23" fmla="*/ 40 h 46"/>
              <a:gd name="T24" fmla="*/ 17 w 27"/>
              <a:gd name="T25" fmla="*/ 42 h 46"/>
              <a:gd name="T26" fmla="*/ 13 w 27"/>
              <a:gd name="T27" fmla="*/ 44 h 46"/>
              <a:gd name="T28" fmla="*/ 23 w 27"/>
              <a:gd name="T29" fmla="*/ 37 h 46"/>
              <a:gd name="T30" fmla="*/ 3 w 27"/>
              <a:gd name="T31" fmla="*/ 37 h 46"/>
              <a:gd name="T32" fmla="*/ 3 w 27"/>
              <a:gd name="T33" fmla="*/ 6 h 46"/>
              <a:gd name="T34" fmla="*/ 23 w 27"/>
              <a:gd name="T35" fmla="*/ 6 h 46"/>
              <a:gd name="T36" fmla="*/ 23 w 27"/>
              <a:gd name="T37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46">
                <a:moveTo>
                  <a:pt x="2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5" y="46"/>
                  <a:pt x="27" y="44"/>
                  <a:pt x="27" y="41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5" y="0"/>
                  <a:pt x="22" y="0"/>
                </a:cubicBezTo>
                <a:close/>
                <a:moveTo>
                  <a:pt x="13" y="44"/>
                </a:moveTo>
                <a:cubicBezTo>
                  <a:pt x="11" y="44"/>
                  <a:pt x="10" y="43"/>
                  <a:pt x="10" y="42"/>
                </a:cubicBezTo>
                <a:cubicBezTo>
                  <a:pt x="10" y="41"/>
                  <a:pt x="11" y="40"/>
                  <a:pt x="13" y="40"/>
                </a:cubicBezTo>
                <a:cubicBezTo>
                  <a:pt x="15" y="40"/>
                  <a:pt x="17" y="41"/>
                  <a:pt x="17" y="42"/>
                </a:cubicBezTo>
                <a:cubicBezTo>
                  <a:pt x="17" y="43"/>
                  <a:pt x="15" y="44"/>
                  <a:pt x="13" y="44"/>
                </a:cubicBezTo>
                <a:close/>
                <a:moveTo>
                  <a:pt x="23" y="37"/>
                </a:moveTo>
                <a:cubicBezTo>
                  <a:pt x="3" y="37"/>
                  <a:pt x="3" y="37"/>
                  <a:pt x="3" y="37"/>
                </a:cubicBezTo>
                <a:cubicBezTo>
                  <a:pt x="3" y="6"/>
                  <a:pt x="3" y="6"/>
                  <a:pt x="3" y="6"/>
                </a:cubicBezTo>
                <a:cubicBezTo>
                  <a:pt x="23" y="6"/>
                  <a:pt x="23" y="6"/>
                  <a:pt x="23" y="6"/>
                </a:cubicBezTo>
                <a:lnTo>
                  <a:pt x="23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id-ID" sz="3600"/>
          </a:p>
        </p:txBody>
      </p:sp>
    </p:spTree>
    <p:extLst>
      <p:ext uri="{BB962C8B-B14F-4D97-AF65-F5344CB8AC3E}">
        <p14:creationId xmlns:p14="http://schemas.microsoft.com/office/powerpoint/2010/main" val="40293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4088407" y="4899274"/>
            <a:ext cx="2672810" cy="2313521"/>
          </a:xfrm>
          <a:custGeom>
            <a:avLst/>
            <a:gdLst/>
            <a:ahLst/>
            <a:cxnLst>
              <a:cxn ang="0">
                <a:pos x="398" y="1378"/>
              </a:cxn>
              <a:cxn ang="0">
                <a:pos x="0" y="690"/>
              </a:cxn>
              <a:cxn ang="0">
                <a:pos x="398" y="0"/>
              </a:cxn>
              <a:cxn ang="0">
                <a:pos x="1194" y="0"/>
              </a:cxn>
              <a:cxn ang="0">
                <a:pos x="1592" y="690"/>
              </a:cxn>
              <a:cxn ang="0">
                <a:pos x="1194" y="1378"/>
              </a:cxn>
              <a:cxn ang="0">
                <a:pos x="398" y="1378"/>
              </a:cxn>
            </a:cxnLst>
            <a:rect l="0" t="0" r="r" b="b"/>
            <a:pathLst>
              <a:path w="1592" h="1378">
                <a:moveTo>
                  <a:pt x="398" y="1378"/>
                </a:moveTo>
                <a:lnTo>
                  <a:pt x="0" y="690"/>
                </a:lnTo>
                <a:lnTo>
                  <a:pt x="398" y="0"/>
                </a:lnTo>
                <a:lnTo>
                  <a:pt x="1194" y="0"/>
                </a:lnTo>
                <a:lnTo>
                  <a:pt x="1592" y="690"/>
                </a:lnTo>
                <a:lnTo>
                  <a:pt x="1194" y="1378"/>
                </a:lnTo>
                <a:lnTo>
                  <a:pt x="398" y="1378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innerShdw blurRad="762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7724200" y="4899274"/>
            <a:ext cx="2672810" cy="2313521"/>
          </a:xfrm>
          <a:custGeom>
            <a:avLst/>
            <a:gdLst/>
            <a:ahLst/>
            <a:cxnLst>
              <a:cxn ang="0">
                <a:pos x="398" y="1378"/>
              </a:cxn>
              <a:cxn ang="0">
                <a:pos x="0" y="690"/>
              </a:cxn>
              <a:cxn ang="0">
                <a:pos x="398" y="0"/>
              </a:cxn>
              <a:cxn ang="0">
                <a:pos x="1194" y="0"/>
              </a:cxn>
              <a:cxn ang="0">
                <a:pos x="1592" y="690"/>
              </a:cxn>
              <a:cxn ang="0">
                <a:pos x="1194" y="1378"/>
              </a:cxn>
              <a:cxn ang="0">
                <a:pos x="398" y="1378"/>
              </a:cxn>
            </a:cxnLst>
            <a:rect l="0" t="0" r="r" b="b"/>
            <a:pathLst>
              <a:path w="1592" h="1378">
                <a:moveTo>
                  <a:pt x="398" y="1378"/>
                </a:moveTo>
                <a:lnTo>
                  <a:pt x="0" y="690"/>
                </a:lnTo>
                <a:lnTo>
                  <a:pt x="398" y="0"/>
                </a:lnTo>
                <a:lnTo>
                  <a:pt x="1194" y="0"/>
                </a:lnTo>
                <a:lnTo>
                  <a:pt x="1592" y="690"/>
                </a:lnTo>
                <a:lnTo>
                  <a:pt x="1194" y="1378"/>
                </a:lnTo>
                <a:lnTo>
                  <a:pt x="398" y="1378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  <a:effectLst>
            <a:innerShdw blurRad="762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1359992" y="4899274"/>
            <a:ext cx="2672810" cy="2313521"/>
          </a:xfrm>
          <a:custGeom>
            <a:avLst/>
            <a:gdLst/>
            <a:ahLst/>
            <a:cxnLst>
              <a:cxn ang="0">
                <a:pos x="398" y="1378"/>
              </a:cxn>
              <a:cxn ang="0">
                <a:pos x="0" y="690"/>
              </a:cxn>
              <a:cxn ang="0">
                <a:pos x="398" y="0"/>
              </a:cxn>
              <a:cxn ang="0">
                <a:pos x="1194" y="0"/>
              </a:cxn>
              <a:cxn ang="0">
                <a:pos x="1592" y="690"/>
              </a:cxn>
              <a:cxn ang="0">
                <a:pos x="1194" y="1378"/>
              </a:cxn>
              <a:cxn ang="0">
                <a:pos x="398" y="1378"/>
              </a:cxn>
            </a:cxnLst>
            <a:rect l="0" t="0" r="r" b="b"/>
            <a:pathLst>
              <a:path w="1592" h="1378">
                <a:moveTo>
                  <a:pt x="398" y="1378"/>
                </a:moveTo>
                <a:lnTo>
                  <a:pt x="0" y="690"/>
                </a:lnTo>
                <a:lnTo>
                  <a:pt x="398" y="0"/>
                </a:lnTo>
                <a:lnTo>
                  <a:pt x="1194" y="0"/>
                </a:lnTo>
                <a:lnTo>
                  <a:pt x="1592" y="690"/>
                </a:lnTo>
                <a:lnTo>
                  <a:pt x="1194" y="1378"/>
                </a:lnTo>
                <a:lnTo>
                  <a:pt x="398" y="1378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  <a:effectLst>
            <a:innerShdw blurRad="762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374598" y="4280134"/>
            <a:ext cx="4100428" cy="1775902"/>
          </a:xfrm>
          <a:custGeom>
            <a:avLst/>
            <a:gdLst/>
            <a:ahLst/>
            <a:cxnLst/>
            <a:rect l="l" t="t" r="r" b="b"/>
            <a:pathLst>
              <a:path w="2420586" h="1048360">
                <a:moveTo>
                  <a:pt x="604708" y="0"/>
                </a:moveTo>
                <a:lnTo>
                  <a:pt x="1815879" y="0"/>
                </a:lnTo>
                <a:lnTo>
                  <a:pt x="2420586" y="1048360"/>
                </a:lnTo>
                <a:lnTo>
                  <a:pt x="2147093" y="1048360"/>
                </a:lnTo>
                <a:lnTo>
                  <a:pt x="1679032" y="236901"/>
                </a:lnTo>
                <a:lnTo>
                  <a:pt x="741553" y="236901"/>
                </a:lnTo>
                <a:lnTo>
                  <a:pt x="273493" y="1048360"/>
                </a:lnTo>
                <a:lnTo>
                  <a:pt x="0" y="1048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flipV="1">
            <a:off x="7010391" y="6046824"/>
            <a:ext cx="4100428" cy="1775902"/>
          </a:xfrm>
          <a:custGeom>
            <a:avLst/>
            <a:gdLst/>
            <a:ahLst/>
            <a:cxnLst/>
            <a:rect l="l" t="t" r="r" b="b"/>
            <a:pathLst>
              <a:path w="2420586" h="1048360">
                <a:moveTo>
                  <a:pt x="604708" y="0"/>
                </a:moveTo>
                <a:lnTo>
                  <a:pt x="1815879" y="0"/>
                </a:lnTo>
                <a:lnTo>
                  <a:pt x="2420586" y="1048360"/>
                </a:lnTo>
                <a:lnTo>
                  <a:pt x="2147093" y="1048360"/>
                </a:lnTo>
                <a:lnTo>
                  <a:pt x="1679032" y="236901"/>
                </a:lnTo>
                <a:lnTo>
                  <a:pt x="741553" y="236901"/>
                </a:lnTo>
                <a:lnTo>
                  <a:pt x="273493" y="1048360"/>
                </a:lnTo>
                <a:lnTo>
                  <a:pt x="0" y="1048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0646184" y="4280134"/>
            <a:ext cx="4088784" cy="1775902"/>
          </a:xfrm>
          <a:custGeom>
            <a:avLst/>
            <a:gdLst/>
            <a:ahLst/>
            <a:cxnLst/>
            <a:rect l="l" t="t" r="r" b="b"/>
            <a:pathLst>
              <a:path w="2420586" h="1048360">
                <a:moveTo>
                  <a:pt x="604708" y="0"/>
                </a:moveTo>
                <a:lnTo>
                  <a:pt x="1815879" y="0"/>
                </a:lnTo>
                <a:lnTo>
                  <a:pt x="2420586" y="1048360"/>
                </a:lnTo>
                <a:lnTo>
                  <a:pt x="2147093" y="1048360"/>
                </a:lnTo>
                <a:lnTo>
                  <a:pt x="1679032" y="236901"/>
                </a:lnTo>
                <a:lnTo>
                  <a:pt x="741553" y="236901"/>
                </a:lnTo>
                <a:lnTo>
                  <a:pt x="273493" y="1048360"/>
                </a:lnTo>
                <a:lnTo>
                  <a:pt x="0" y="10483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40" name="TextBox 39"/>
          <p:cNvSpPr txBox="1"/>
          <p:nvPr/>
        </p:nvSpPr>
        <p:spPr>
          <a:xfrm>
            <a:off x="3557558" y="7639848"/>
            <a:ext cx="377848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Recommendation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추천시스템 알고리즘으로 고객 맞춤 상품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TOP 10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추천</a:t>
            </a:r>
            <a:r>
              <a:rPr lang="id-ID" sz="1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872625" y="7639848"/>
            <a:ext cx="377848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Fun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기존 고객과 신규 고객에게 재미라는 새로운 경험으로 흥미유발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3679" y="3196408"/>
            <a:ext cx="3778481" cy="94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8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L Pay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엘페이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사용률 증진을 위한 방법 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Freeform 113"/>
          <p:cNvSpPr>
            <a:spLocks noEditPoints="1"/>
          </p:cNvSpPr>
          <p:nvPr/>
        </p:nvSpPr>
        <p:spPr bwMode="auto">
          <a:xfrm>
            <a:off x="5160077" y="5612264"/>
            <a:ext cx="573442" cy="869120"/>
          </a:xfrm>
          <a:custGeom>
            <a:avLst/>
            <a:gdLst>
              <a:gd name="T0" fmla="*/ 25 w 27"/>
              <a:gd name="T1" fmla="*/ 13 h 41"/>
              <a:gd name="T2" fmla="*/ 13 w 27"/>
              <a:gd name="T3" fmla="*/ 26 h 41"/>
              <a:gd name="T4" fmla="*/ 7 w 27"/>
              <a:gd name="T5" fmla="*/ 31 h 41"/>
              <a:gd name="T6" fmla="*/ 7 w 27"/>
              <a:gd name="T7" fmla="*/ 31 h 41"/>
              <a:gd name="T8" fmla="*/ 10 w 27"/>
              <a:gd name="T9" fmla="*/ 36 h 41"/>
              <a:gd name="T10" fmla="*/ 5 w 27"/>
              <a:gd name="T11" fmla="*/ 41 h 41"/>
              <a:gd name="T12" fmla="*/ 0 w 27"/>
              <a:gd name="T13" fmla="*/ 36 h 41"/>
              <a:gd name="T14" fmla="*/ 2 w 27"/>
              <a:gd name="T15" fmla="*/ 31 h 41"/>
              <a:gd name="T16" fmla="*/ 2 w 27"/>
              <a:gd name="T17" fmla="*/ 9 h 41"/>
              <a:gd name="T18" fmla="*/ 0 w 27"/>
              <a:gd name="T19" fmla="*/ 5 h 41"/>
              <a:gd name="T20" fmla="*/ 5 w 27"/>
              <a:gd name="T21" fmla="*/ 0 h 41"/>
              <a:gd name="T22" fmla="*/ 10 w 27"/>
              <a:gd name="T23" fmla="*/ 5 h 41"/>
              <a:gd name="T24" fmla="*/ 7 w 27"/>
              <a:gd name="T25" fmla="*/ 9 h 41"/>
              <a:gd name="T26" fmla="*/ 7 w 27"/>
              <a:gd name="T27" fmla="*/ 23 h 41"/>
              <a:gd name="T28" fmla="*/ 12 w 27"/>
              <a:gd name="T29" fmla="*/ 21 h 41"/>
              <a:gd name="T30" fmla="*/ 19 w 27"/>
              <a:gd name="T31" fmla="*/ 13 h 41"/>
              <a:gd name="T32" fmla="*/ 17 w 27"/>
              <a:gd name="T33" fmla="*/ 8 h 41"/>
              <a:gd name="T34" fmla="*/ 22 w 27"/>
              <a:gd name="T35" fmla="*/ 3 h 41"/>
              <a:gd name="T36" fmla="*/ 27 w 27"/>
              <a:gd name="T37" fmla="*/ 8 h 41"/>
              <a:gd name="T38" fmla="*/ 25 w 27"/>
              <a:gd name="T39" fmla="*/ 13 h 41"/>
              <a:gd name="T40" fmla="*/ 5 w 27"/>
              <a:gd name="T41" fmla="*/ 2 h 41"/>
              <a:gd name="T42" fmla="*/ 2 w 27"/>
              <a:gd name="T43" fmla="*/ 5 h 41"/>
              <a:gd name="T44" fmla="*/ 5 w 27"/>
              <a:gd name="T45" fmla="*/ 8 h 41"/>
              <a:gd name="T46" fmla="*/ 7 w 27"/>
              <a:gd name="T47" fmla="*/ 5 h 41"/>
              <a:gd name="T48" fmla="*/ 5 w 27"/>
              <a:gd name="T49" fmla="*/ 2 h 41"/>
              <a:gd name="T50" fmla="*/ 5 w 27"/>
              <a:gd name="T51" fmla="*/ 33 h 41"/>
              <a:gd name="T52" fmla="*/ 2 w 27"/>
              <a:gd name="T53" fmla="*/ 36 h 41"/>
              <a:gd name="T54" fmla="*/ 5 w 27"/>
              <a:gd name="T55" fmla="*/ 38 h 41"/>
              <a:gd name="T56" fmla="*/ 7 w 27"/>
              <a:gd name="T57" fmla="*/ 36 h 41"/>
              <a:gd name="T58" fmla="*/ 5 w 27"/>
              <a:gd name="T59" fmla="*/ 33 h 41"/>
              <a:gd name="T60" fmla="*/ 22 w 27"/>
              <a:gd name="T61" fmla="*/ 6 h 41"/>
              <a:gd name="T62" fmla="*/ 19 w 27"/>
              <a:gd name="T63" fmla="*/ 8 h 41"/>
              <a:gd name="T64" fmla="*/ 22 w 27"/>
              <a:gd name="T65" fmla="*/ 11 h 41"/>
              <a:gd name="T66" fmla="*/ 25 w 27"/>
              <a:gd name="T67" fmla="*/ 8 h 41"/>
              <a:gd name="T68" fmla="*/ 22 w 27"/>
              <a:gd name="T69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" h="41">
                <a:moveTo>
                  <a:pt x="25" y="13"/>
                </a:moveTo>
                <a:cubicBezTo>
                  <a:pt x="25" y="23"/>
                  <a:pt x="18" y="25"/>
                  <a:pt x="13" y="26"/>
                </a:cubicBezTo>
                <a:cubicBezTo>
                  <a:pt x="9" y="28"/>
                  <a:pt x="7" y="28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9" y="32"/>
                  <a:pt x="10" y="34"/>
                  <a:pt x="10" y="36"/>
                </a:cubicBezTo>
                <a:cubicBezTo>
                  <a:pt x="10" y="39"/>
                  <a:pt x="8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4"/>
                  <a:pt x="1" y="32"/>
                  <a:pt x="2" y="31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9" y="9"/>
                  <a:pt x="7" y="9"/>
                </a:cubicBezTo>
                <a:cubicBezTo>
                  <a:pt x="7" y="23"/>
                  <a:pt x="7" y="23"/>
                  <a:pt x="7" y="23"/>
                </a:cubicBezTo>
                <a:cubicBezTo>
                  <a:pt x="9" y="22"/>
                  <a:pt x="10" y="22"/>
                  <a:pt x="12" y="21"/>
                </a:cubicBezTo>
                <a:cubicBezTo>
                  <a:pt x="17" y="20"/>
                  <a:pt x="19" y="18"/>
                  <a:pt x="19" y="13"/>
                </a:cubicBezTo>
                <a:cubicBezTo>
                  <a:pt x="18" y="12"/>
                  <a:pt x="17" y="10"/>
                  <a:pt x="17" y="8"/>
                </a:cubicBezTo>
                <a:cubicBezTo>
                  <a:pt x="17" y="6"/>
                  <a:pt x="19" y="3"/>
                  <a:pt x="22" y="3"/>
                </a:cubicBezTo>
                <a:cubicBezTo>
                  <a:pt x="25" y="3"/>
                  <a:pt x="27" y="6"/>
                  <a:pt x="27" y="8"/>
                </a:cubicBezTo>
                <a:cubicBezTo>
                  <a:pt x="27" y="10"/>
                  <a:pt x="26" y="12"/>
                  <a:pt x="25" y="13"/>
                </a:cubicBezTo>
                <a:close/>
                <a:moveTo>
                  <a:pt x="5" y="2"/>
                </a:moveTo>
                <a:cubicBezTo>
                  <a:pt x="3" y="2"/>
                  <a:pt x="2" y="4"/>
                  <a:pt x="2" y="5"/>
                </a:cubicBezTo>
                <a:cubicBezTo>
                  <a:pt x="2" y="6"/>
                  <a:pt x="3" y="8"/>
                  <a:pt x="5" y="8"/>
                </a:cubicBezTo>
                <a:cubicBezTo>
                  <a:pt x="6" y="8"/>
                  <a:pt x="7" y="6"/>
                  <a:pt x="7" y="5"/>
                </a:cubicBezTo>
                <a:cubicBezTo>
                  <a:pt x="7" y="4"/>
                  <a:pt x="6" y="2"/>
                  <a:pt x="5" y="2"/>
                </a:cubicBezTo>
                <a:close/>
                <a:moveTo>
                  <a:pt x="5" y="33"/>
                </a:moveTo>
                <a:cubicBezTo>
                  <a:pt x="3" y="33"/>
                  <a:pt x="2" y="34"/>
                  <a:pt x="2" y="36"/>
                </a:cubicBezTo>
                <a:cubicBezTo>
                  <a:pt x="2" y="37"/>
                  <a:pt x="3" y="38"/>
                  <a:pt x="5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4"/>
                  <a:pt x="6" y="33"/>
                  <a:pt x="5" y="33"/>
                </a:cubicBezTo>
                <a:close/>
                <a:moveTo>
                  <a:pt x="22" y="6"/>
                </a:moveTo>
                <a:cubicBezTo>
                  <a:pt x="21" y="6"/>
                  <a:pt x="19" y="7"/>
                  <a:pt x="19" y="8"/>
                </a:cubicBezTo>
                <a:cubicBezTo>
                  <a:pt x="19" y="10"/>
                  <a:pt x="21" y="11"/>
                  <a:pt x="22" y="11"/>
                </a:cubicBezTo>
                <a:cubicBezTo>
                  <a:pt x="23" y="11"/>
                  <a:pt x="25" y="10"/>
                  <a:pt x="25" y="8"/>
                </a:cubicBezTo>
                <a:cubicBezTo>
                  <a:pt x="25" y="7"/>
                  <a:pt x="23" y="6"/>
                  <a:pt x="22" y="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id-ID" sz="3600"/>
          </a:p>
        </p:txBody>
      </p:sp>
      <p:sp>
        <p:nvSpPr>
          <p:cNvPr id="46" name="Freeform 169"/>
          <p:cNvSpPr>
            <a:spLocks noEditPoints="1"/>
          </p:cNvSpPr>
          <p:nvPr/>
        </p:nvSpPr>
        <p:spPr bwMode="auto">
          <a:xfrm>
            <a:off x="8781810" y="5531742"/>
            <a:ext cx="557590" cy="949642"/>
          </a:xfrm>
          <a:custGeom>
            <a:avLst/>
            <a:gdLst>
              <a:gd name="T0" fmla="*/ 22 w 27"/>
              <a:gd name="T1" fmla="*/ 0 h 46"/>
              <a:gd name="T2" fmla="*/ 4 w 27"/>
              <a:gd name="T3" fmla="*/ 0 h 46"/>
              <a:gd name="T4" fmla="*/ 0 w 27"/>
              <a:gd name="T5" fmla="*/ 5 h 46"/>
              <a:gd name="T6" fmla="*/ 0 w 27"/>
              <a:gd name="T7" fmla="*/ 41 h 46"/>
              <a:gd name="T8" fmla="*/ 4 w 27"/>
              <a:gd name="T9" fmla="*/ 46 h 46"/>
              <a:gd name="T10" fmla="*/ 22 w 27"/>
              <a:gd name="T11" fmla="*/ 46 h 46"/>
              <a:gd name="T12" fmla="*/ 27 w 27"/>
              <a:gd name="T13" fmla="*/ 41 h 46"/>
              <a:gd name="T14" fmla="*/ 27 w 27"/>
              <a:gd name="T15" fmla="*/ 5 h 46"/>
              <a:gd name="T16" fmla="*/ 22 w 27"/>
              <a:gd name="T17" fmla="*/ 0 h 46"/>
              <a:gd name="T18" fmla="*/ 13 w 27"/>
              <a:gd name="T19" fmla="*/ 44 h 46"/>
              <a:gd name="T20" fmla="*/ 10 w 27"/>
              <a:gd name="T21" fmla="*/ 42 h 46"/>
              <a:gd name="T22" fmla="*/ 13 w 27"/>
              <a:gd name="T23" fmla="*/ 40 h 46"/>
              <a:gd name="T24" fmla="*/ 17 w 27"/>
              <a:gd name="T25" fmla="*/ 42 h 46"/>
              <a:gd name="T26" fmla="*/ 13 w 27"/>
              <a:gd name="T27" fmla="*/ 44 h 46"/>
              <a:gd name="T28" fmla="*/ 23 w 27"/>
              <a:gd name="T29" fmla="*/ 37 h 46"/>
              <a:gd name="T30" fmla="*/ 3 w 27"/>
              <a:gd name="T31" fmla="*/ 37 h 46"/>
              <a:gd name="T32" fmla="*/ 3 w 27"/>
              <a:gd name="T33" fmla="*/ 6 h 46"/>
              <a:gd name="T34" fmla="*/ 23 w 27"/>
              <a:gd name="T35" fmla="*/ 6 h 46"/>
              <a:gd name="T36" fmla="*/ 23 w 27"/>
              <a:gd name="T37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46">
                <a:moveTo>
                  <a:pt x="2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5" y="46"/>
                  <a:pt x="27" y="44"/>
                  <a:pt x="27" y="41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5" y="0"/>
                  <a:pt x="22" y="0"/>
                </a:cubicBezTo>
                <a:close/>
                <a:moveTo>
                  <a:pt x="13" y="44"/>
                </a:moveTo>
                <a:cubicBezTo>
                  <a:pt x="11" y="44"/>
                  <a:pt x="10" y="43"/>
                  <a:pt x="10" y="42"/>
                </a:cubicBezTo>
                <a:cubicBezTo>
                  <a:pt x="10" y="41"/>
                  <a:pt x="11" y="40"/>
                  <a:pt x="13" y="40"/>
                </a:cubicBezTo>
                <a:cubicBezTo>
                  <a:pt x="15" y="40"/>
                  <a:pt x="17" y="41"/>
                  <a:pt x="17" y="42"/>
                </a:cubicBezTo>
                <a:cubicBezTo>
                  <a:pt x="17" y="43"/>
                  <a:pt x="15" y="44"/>
                  <a:pt x="13" y="44"/>
                </a:cubicBezTo>
                <a:close/>
                <a:moveTo>
                  <a:pt x="23" y="37"/>
                </a:moveTo>
                <a:cubicBezTo>
                  <a:pt x="3" y="37"/>
                  <a:pt x="3" y="37"/>
                  <a:pt x="3" y="37"/>
                </a:cubicBezTo>
                <a:cubicBezTo>
                  <a:pt x="3" y="6"/>
                  <a:pt x="3" y="6"/>
                  <a:pt x="3" y="6"/>
                </a:cubicBezTo>
                <a:cubicBezTo>
                  <a:pt x="23" y="6"/>
                  <a:pt x="23" y="6"/>
                  <a:pt x="23" y="6"/>
                </a:cubicBezTo>
                <a:lnTo>
                  <a:pt x="23" y="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id-ID" sz="3600"/>
          </a:p>
        </p:txBody>
      </p:sp>
      <p:grpSp>
        <p:nvGrpSpPr>
          <p:cNvPr id="49" name="Group 175"/>
          <p:cNvGrpSpPr/>
          <p:nvPr/>
        </p:nvGrpSpPr>
        <p:grpSpPr>
          <a:xfrm>
            <a:off x="12089095" y="5497095"/>
            <a:ext cx="1110094" cy="985530"/>
            <a:chOff x="3263901" y="3670300"/>
            <a:chExt cx="481012" cy="42703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794"/>
            <p:cNvSpPr>
              <a:spLocks/>
            </p:cNvSpPr>
            <p:nvPr/>
          </p:nvSpPr>
          <p:spPr bwMode="auto">
            <a:xfrm>
              <a:off x="3519488" y="3827463"/>
              <a:ext cx="149225" cy="150812"/>
            </a:xfrm>
            <a:custGeom>
              <a:avLst/>
              <a:gdLst>
                <a:gd name="T0" fmla="*/ 20 w 40"/>
                <a:gd name="T1" fmla="*/ 0 h 40"/>
                <a:gd name="T2" fmla="*/ 0 w 40"/>
                <a:gd name="T3" fmla="*/ 24 h 40"/>
                <a:gd name="T4" fmla="*/ 11 w 40"/>
                <a:gd name="T5" fmla="*/ 35 h 40"/>
                <a:gd name="T6" fmla="*/ 19 w 40"/>
                <a:gd name="T7" fmla="*/ 30 h 40"/>
                <a:gd name="T8" fmla="*/ 17 w 40"/>
                <a:gd name="T9" fmla="*/ 40 h 40"/>
                <a:gd name="T10" fmla="*/ 20 w 40"/>
                <a:gd name="T11" fmla="*/ 40 h 40"/>
                <a:gd name="T12" fmla="*/ 24 w 40"/>
                <a:gd name="T13" fmla="*/ 40 h 40"/>
                <a:gd name="T14" fmla="*/ 21 w 40"/>
                <a:gd name="T15" fmla="*/ 30 h 40"/>
                <a:gd name="T16" fmla="*/ 30 w 40"/>
                <a:gd name="T17" fmla="*/ 35 h 40"/>
                <a:gd name="T18" fmla="*/ 40 w 40"/>
                <a:gd name="T19" fmla="*/ 24 h 40"/>
                <a:gd name="T20" fmla="*/ 20 w 40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9" y="6"/>
                    <a:pt x="0" y="17"/>
                    <a:pt x="0" y="24"/>
                  </a:cubicBezTo>
                  <a:cubicBezTo>
                    <a:pt x="0" y="30"/>
                    <a:pt x="5" y="35"/>
                    <a:pt x="11" y="35"/>
                  </a:cubicBezTo>
                  <a:cubicBezTo>
                    <a:pt x="14" y="35"/>
                    <a:pt x="17" y="33"/>
                    <a:pt x="19" y="30"/>
                  </a:cubicBezTo>
                  <a:cubicBezTo>
                    <a:pt x="19" y="33"/>
                    <a:pt x="18" y="36"/>
                    <a:pt x="17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36"/>
                    <a:pt x="22" y="33"/>
                    <a:pt x="21" y="30"/>
                  </a:cubicBezTo>
                  <a:cubicBezTo>
                    <a:pt x="23" y="33"/>
                    <a:pt x="26" y="35"/>
                    <a:pt x="30" y="35"/>
                  </a:cubicBezTo>
                  <a:cubicBezTo>
                    <a:pt x="35" y="35"/>
                    <a:pt x="40" y="30"/>
                    <a:pt x="40" y="24"/>
                  </a:cubicBezTo>
                  <a:cubicBezTo>
                    <a:pt x="40" y="16"/>
                    <a:pt x="32" y="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  <p:sp>
          <p:nvSpPr>
            <p:cNvPr id="51" name="Freeform 1795"/>
            <p:cNvSpPr>
              <a:spLocks noEditPoints="1"/>
            </p:cNvSpPr>
            <p:nvPr/>
          </p:nvSpPr>
          <p:spPr bwMode="auto">
            <a:xfrm>
              <a:off x="3443288" y="3722688"/>
              <a:ext cx="301625" cy="360362"/>
            </a:xfrm>
            <a:custGeom>
              <a:avLst/>
              <a:gdLst>
                <a:gd name="T0" fmla="*/ 72 w 80"/>
                <a:gd name="T1" fmla="*/ 0 h 96"/>
                <a:gd name="T2" fmla="*/ 8 w 80"/>
                <a:gd name="T3" fmla="*/ 0 h 96"/>
                <a:gd name="T4" fmla="*/ 0 w 80"/>
                <a:gd name="T5" fmla="*/ 8 h 96"/>
                <a:gd name="T6" fmla="*/ 0 w 80"/>
                <a:gd name="T7" fmla="*/ 88 h 96"/>
                <a:gd name="T8" fmla="*/ 8 w 80"/>
                <a:gd name="T9" fmla="*/ 96 h 96"/>
                <a:gd name="T10" fmla="*/ 72 w 80"/>
                <a:gd name="T11" fmla="*/ 96 h 96"/>
                <a:gd name="T12" fmla="*/ 80 w 80"/>
                <a:gd name="T13" fmla="*/ 88 h 96"/>
                <a:gd name="T14" fmla="*/ 80 w 80"/>
                <a:gd name="T15" fmla="*/ 8 h 96"/>
                <a:gd name="T16" fmla="*/ 72 w 80"/>
                <a:gd name="T17" fmla="*/ 0 h 96"/>
                <a:gd name="T18" fmla="*/ 72 w 80"/>
                <a:gd name="T19" fmla="*/ 88 h 96"/>
                <a:gd name="T20" fmla="*/ 8 w 80"/>
                <a:gd name="T21" fmla="*/ 88 h 96"/>
                <a:gd name="T22" fmla="*/ 8 w 80"/>
                <a:gd name="T23" fmla="*/ 8 h 96"/>
                <a:gd name="T24" fmla="*/ 72 w 80"/>
                <a:gd name="T25" fmla="*/ 8 h 96"/>
                <a:gd name="T26" fmla="*/ 72 w 80"/>
                <a:gd name="T27" fmla="*/ 8 h 96"/>
                <a:gd name="T28" fmla="*/ 72 w 80"/>
                <a:gd name="T2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6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96"/>
                    <a:pt x="80" y="92"/>
                    <a:pt x="80" y="8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lose/>
                  <a:moveTo>
                    <a:pt x="72" y="88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lnTo>
                    <a:pt x="72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  <p:sp>
          <p:nvSpPr>
            <p:cNvPr id="52" name="Freeform 1796"/>
            <p:cNvSpPr>
              <a:spLocks/>
            </p:cNvSpPr>
            <p:nvPr/>
          </p:nvSpPr>
          <p:spPr bwMode="auto">
            <a:xfrm>
              <a:off x="3316288" y="3717925"/>
              <a:ext cx="138113" cy="379412"/>
            </a:xfrm>
            <a:custGeom>
              <a:avLst/>
              <a:gdLst>
                <a:gd name="T0" fmla="*/ 30 w 37"/>
                <a:gd name="T1" fmla="*/ 89 h 101"/>
                <a:gd name="T2" fmla="*/ 30 w 37"/>
                <a:gd name="T3" fmla="*/ 77 h 101"/>
                <a:gd name="T4" fmla="*/ 9 w 37"/>
                <a:gd name="T5" fmla="*/ 17 h 101"/>
                <a:gd name="T6" fmla="*/ 30 w 37"/>
                <a:gd name="T7" fmla="*/ 10 h 101"/>
                <a:gd name="T8" fmla="*/ 30 w 37"/>
                <a:gd name="T9" fmla="*/ 9 h 101"/>
                <a:gd name="T10" fmla="*/ 35 w 37"/>
                <a:gd name="T11" fmla="*/ 0 h 101"/>
                <a:gd name="T12" fmla="*/ 7 w 37"/>
                <a:gd name="T13" fmla="*/ 9 h 101"/>
                <a:gd name="T14" fmla="*/ 2 w 37"/>
                <a:gd name="T15" fmla="*/ 19 h 101"/>
                <a:gd name="T16" fmla="*/ 28 w 37"/>
                <a:gd name="T17" fmla="*/ 95 h 101"/>
                <a:gd name="T18" fmla="*/ 37 w 37"/>
                <a:gd name="T19" fmla="*/ 100 h 101"/>
                <a:gd name="T20" fmla="*/ 30 w 37"/>
                <a:gd name="T21" fmla="*/ 8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01">
                  <a:moveTo>
                    <a:pt x="30" y="89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5"/>
                    <a:pt x="32" y="2"/>
                    <a:pt x="35" y="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3" y="11"/>
                    <a:pt x="0" y="15"/>
                    <a:pt x="2" y="19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9" y="99"/>
                    <a:pt x="33" y="101"/>
                    <a:pt x="37" y="100"/>
                  </a:cubicBezTo>
                  <a:cubicBezTo>
                    <a:pt x="33" y="98"/>
                    <a:pt x="30" y="94"/>
                    <a:pt x="3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  <p:sp>
          <p:nvSpPr>
            <p:cNvPr id="53" name="Freeform 1797"/>
            <p:cNvSpPr>
              <a:spLocks/>
            </p:cNvSpPr>
            <p:nvPr/>
          </p:nvSpPr>
          <p:spPr bwMode="auto">
            <a:xfrm>
              <a:off x="3473451" y="3670300"/>
              <a:ext cx="139700" cy="36512"/>
            </a:xfrm>
            <a:custGeom>
              <a:avLst/>
              <a:gdLst>
                <a:gd name="T0" fmla="*/ 35 w 37"/>
                <a:gd name="T1" fmla="*/ 7 h 10"/>
                <a:gd name="T2" fmla="*/ 25 w 37"/>
                <a:gd name="T3" fmla="*/ 1 h 10"/>
                <a:gd name="T4" fmla="*/ 0 w 37"/>
                <a:gd name="T5" fmla="*/ 10 h 10"/>
                <a:gd name="T6" fmla="*/ 37 w 37"/>
                <a:gd name="T7" fmla="*/ 10 h 10"/>
                <a:gd name="T8" fmla="*/ 35 w 3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0">
                  <a:moveTo>
                    <a:pt x="35" y="7"/>
                  </a:moveTo>
                  <a:cubicBezTo>
                    <a:pt x="34" y="2"/>
                    <a:pt x="29" y="0"/>
                    <a:pt x="25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7" y="10"/>
                    <a:pt x="37" y="10"/>
                    <a:pt x="37" y="10"/>
                  </a:cubicBezTo>
                  <a:lnTo>
                    <a:pt x="3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  <p:sp>
          <p:nvSpPr>
            <p:cNvPr id="54" name="Freeform 1798"/>
            <p:cNvSpPr>
              <a:spLocks/>
            </p:cNvSpPr>
            <p:nvPr/>
          </p:nvSpPr>
          <p:spPr bwMode="auto">
            <a:xfrm>
              <a:off x="3263901" y="3824288"/>
              <a:ext cx="123825" cy="201612"/>
            </a:xfrm>
            <a:custGeom>
              <a:avLst/>
              <a:gdLst>
                <a:gd name="T0" fmla="*/ 9 w 33"/>
                <a:gd name="T1" fmla="*/ 16 h 54"/>
                <a:gd name="T2" fmla="*/ 17 w 33"/>
                <a:gd name="T3" fmla="*/ 8 h 54"/>
                <a:gd name="T4" fmla="*/ 14 w 33"/>
                <a:gd name="T5" fmla="*/ 0 h 54"/>
                <a:gd name="T6" fmla="*/ 3 w 33"/>
                <a:gd name="T7" fmla="*/ 11 h 54"/>
                <a:gd name="T8" fmla="*/ 3 w 33"/>
                <a:gd name="T9" fmla="*/ 22 h 54"/>
                <a:gd name="T10" fmla="*/ 33 w 33"/>
                <a:gd name="T11" fmla="*/ 54 h 54"/>
                <a:gd name="T12" fmla="*/ 27 w 33"/>
                <a:gd name="T13" fmla="*/ 36 h 54"/>
                <a:gd name="T14" fmla="*/ 9 w 33"/>
                <a:gd name="T15" fmla="*/ 1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4">
                  <a:moveTo>
                    <a:pt x="9" y="16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4"/>
                    <a:pt x="0" y="19"/>
                    <a:pt x="3" y="22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7" y="36"/>
                    <a:pt x="27" y="36"/>
                    <a:pt x="27" y="36"/>
                  </a:cubicBezTo>
                  <a:lnTo>
                    <a:pt x="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1097228" y="754417"/>
            <a:ext cx="12801600" cy="1005840"/>
          </a:xfrm>
        </p:spPr>
        <p:txBody>
          <a:bodyPr/>
          <a:lstStyle/>
          <a:p>
            <a:r>
              <a:rPr lang="en-US" dirty="0" smtClean="0"/>
              <a:t>Development </a:t>
            </a:r>
            <a:r>
              <a:rPr lang="en-US" dirty="0" smtClean="0">
                <a:latin typeface="+mn-lt"/>
              </a:rPr>
              <a:t>Concept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9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Event </a:t>
            </a:r>
            <a:r>
              <a:rPr lang="en-US" dirty="0" smtClean="0">
                <a:latin typeface="+mn-lt"/>
              </a:rPr>
              <a:t>Benchmarking &amp; IDEA</a:t>
            </a:r>
            <a:endParaRPr lang="en-US" dirty="0">
              <a:latin typeface="+mn-lt"/>
            </a:endParaRPr>
          </a:p>
        </p:txBody>
      </p:sp>
      <p:pic>
        <p:nvPicPr>
          <p:cNvPr id="14" name="Picture 9" descr="C:\Users\Changhyun\Desktop\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48" y="3883521"/>
            <a:ext cx="2446450" cy="50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Changhyun\Desktop\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15" y="3858494"/>
            <a:ext cx="3655106" cy="501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15"/>
          <p:cNvSpPr>
            <a:spLocks/>
          </p:cNvSpPr>
          <p:nvPr/>
        </p:nvSpPr>
        <p:spPr>
          <a:xfrm>
            <a:off x="12144997" y="493791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4" name="Rounded Rectangle 15"/>
          <p:cNvSpPr>
            <a:spLocks/>
          </p:cNvSpPr>
          <p:nvPr/>
        </p:nvSpPr>
        <p:spPr>
          <a:xfrm>
            <a:off x="12144997" y="5458555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6" name="Rounded Rectangle 15"/>
          <p:cNvSpPr>
            <a:spLocks/>
          </p:cNvSpPr>
          <p:nvPr/>
        </p:nvSpPr>
        <p:spPr>
          <a:xfrm>
            <a:off x="10942499" y="493791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 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8" name="Rounded Rectangle 15"/>
          <p:cNvSpPr>
            <a:spLocks/>
          </p:cNvSpPr>
          <p:nvPr/>
        </p:nvSpPr>
        <p:spPr>
          <a:xfrm>
            <a:off x="10942499" y="5458555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13183420" y="4562843"/>
            <a:ext cx="1751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Product </a:t>
            </a:r>
            <a:r>
              <a:rPr 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Top 10 </a:t>
            </a:r>
            <a:endParaRPr lang="en-CA" sz="1400" b="1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185908" y="2781576"/>
            <a:ext cx="1325848" cy="1147624"/>
            <a:chOff x="2359729" y="4899274"/>
            <a:chExt cx="2672810" cy="2313521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359729" y="4899274"/>
              <a:ext cx="2672810" cy="2313521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  <a:effectLst>
              <a:innerShdw blurRad="762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20" name="Freeform 113"/>
            <p:cNvSpPr>
              <a:spLocks noEditPoints="1"/>
            </p:cNvSpPr>
            <p:nvPr/>
          </p:nvSpPr>
          <p:spPr bwMode="auto">
            <a:xfrm>
              <a:off x="3237001" y="5317630"/>
              <a:ext cx="962237" cy="1458387"/>
            </a:xfrm>
            <a:custGeom>
              <a:avLst/>
              <a:gdLst>
                <a:gd name="T0" fmla="*/ 25 w 27"/>
                <a:gd name="T1" fmla="*/ 13 h 41"/>
                <a:gd name="T2" fmla="*/ 13 w 27"/>
                <a:gd name="T3" fmla="*/ 26 h 41"/>
                <a:gd name="T4" fmla="*/ 7 w 27"/>
                <a:gd name="T5" fmla="*/ 31 h 41"/>
                <a:gd name="T6" fmla="*/ 7 w 27"/>
                <a:gd name="T7" fmla="*/ 31 h 41"/>
                <a:gd name="T8" fmla="*/ 10 w 27"/>
                <a:gd name="T9" fmla="*/ 36 h 41"/>
                <a:gd name="T10" fmla="*/ 5 w 27"/>
                <a:gd name="T11" fmla="*/ 41 h 41"/>
                <a:gd name="T12" fmla="*/ 0 w 27"/>
                <a:gd name="T13" fmla="*/ 36 h 41"/>
                <a:gd name="T14" fmla="*/ 2 w 27"/>
                <a:gd name="T15" fmla="*/ 31 h 41"/>
                <a:gd name="T16" fmla="*/ 2 w 27"/>
                <a:gd name="T17" fmla="*/ 9 h 41"/>
                <a:gd name="T18" fmla="*/ 0 w 27"/>
                <a:gd name="T19" fmla="*/ 5 h 41"/>
                <a:gd name="T20" fmla="*/ 5 w 27"/>
                <a:gd name="T21" fmla="*/ 0 h 41"/>
                <a:gd name="T22" fmla="*/ 10 w 27"/>
                <a:gd name="T23" fmla="*/ 5 h 41"/>
                <a:gd name="T24" fmla="*/ 7 w 27"/>
                <a:gd name="T25" fmla="*/ 9 h 41"/>
                <a:gd name="T26" fmla="*/ 7 w 27"/>
                <a:gd name="T27" fmla="*/ 23 h 41"/>
                <a:gd name="T28" fmla="*/ 12 w 27"/>
                <a:gd name="T29" fmla="*/ 21 h 41"/>
                <a:gd name="T30" fmla="*/ 19 w 27"/>
                <a:gd name="T31" fmla="*/ 13 h 41"/>
                <a:gd name="T32" fmla="*/ 17 w 27"/>
                <a:gd name="T33" fmla="*/ 8 h 41"/>
                <a:gd name="T34" fmla="*/ 22 w 27"/>
                <a:gd name="T35" fmla="*/ 3 h 41"/>
                <a:gd name="T36" fmla="*/ 27 w 27"/>
                <a:gd name="T37" fmla="*/ 8 h 41"/>
                <a:gd name="T38" fmla="*/ 25 w 27"/>
                <a:gd name="T39" fmla="*/ 13 h 41"/>
                <a:gd name="T40" fmla="*/ 5 w 27"/>
                <a:gd name="T41" fmla="*/ 2 h 41"/>
                <a:gd name="T42" fmla="*/ 2 w 27"/>
                <a:gd name="T43" fmla="*/ 5 h 41"/>
                <a:gd name="T44" fmla="*/ 5 w 27"/>
                <a:gd name="T45" fmla="*/ 8 h 41"/>
                <a:gd name="T46" fmla="*/ 7 w 27"/>
                <a:gd name="T47" fmla="*/ 5 h 41"/>
                <a:gd name="T48" fmla="*/ 5 w 27"/>
                <a:gd name="T49" fmla="*/ 2 h 41"/>
                <a:gd name="T50" fmla="*/ 5 w 27"/>
                <a:gd name="T51" fmla="*/ 33 h 41"/>
                <a:gd name="T52" fmla="*/ 2 w 27"/>
                <a:gd name="T53" fmla="*/ 36 h 41"/>
                <a:gd name="T54" fmla="*/ 5 w 27"/>
                <a:gd name="T55" fmla="*/ 38 h 41"/>
                <a:gd name="T56" fmla="*/ 7 w 27"/>
                <a:gd name="T57" fmla="*/ 36 h 41"/>
                <a:gd name="T58" fmla="*/ 5 w 27"/>
                <a:gd name="T59" fmla="*/ 33 h 41"/>
                <a:gd name="T60" fmla="*/ 22 w 27"/>
                <a:gd name="T61" fmla="*/ 6 h 41"/>
                <a:gd name="T62" fmla="*/ 19 w 27"/>
                <a:gd name="T63" fmla="*/ 8 h 41"/>
                <a:gd name="T64" fmla="*/ 22 w 27"/>
                <a:gd name="T65" fmla="*/ 11 h 41"/>
                <a:gd name="T66" fmla="*/ 25 w 27"/>
                <a:gd name="T67" fmla="*/ 8 h 41"/>
                <a:gd name="T68" fmla="*/ 22 w 27"/>
                <a:gd name="T69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" h="41">
                  <a:moveTo>
                    <a:pt x="25" y="13"/>
                  </a:moveTo>
                  <a:cubicBezTo>
                    <a:pt x="25" y="23"/>
                    <a:pt x="18" y="25"/>
                    <a:pt x="13" y="26"/>
                  </a:cubicBezTo>
                  <a:cubicBezTo>
                    <a:pt x="9" y="28"/>
                    <a:pt x="7" y="28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9" y="32"/>
                    <a:pt x="10" y="34"/>
                    <a:pt x="10" y="36"/>
                  </a:cubicBezTo>
                  <a:cubicBezTo>
                    <a:pt x="10" y="39"/>
                    <a:pt x="8" y="41"/>
                    <a:pt x="5" y="41"/>
                  </a:cubicBezTo>
                  <a:cubicBezTo>
                    <a:pt x="2" y="41"/>
                    <a:pt x="0" y="39"/>
                    <a:pt x="0" y="36"/>
                  </a:cubicBezTo>
                  <a:cubicBezTo>
                    <a:pt x="0" y="34"/>
                    <a:pt x="1" y="32"/>
                    <a:pt x="2" y="3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9" y="9"/>
                    <a:pt x="7" y="9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2"/>
                    <a:pt x="10" y="22"/>
                    <a:pt x="12" y="21"/>
                  </a:cubicBezTo>
                  <a:cubicBezTo>
                    <a:pt x="17" y="20"/>
                    <a:pt x="19" y="18"/>
                    <a:pt x="19" y="13"/>
                  </a:cubicBezTo>
                  <a:cubicBezTo>
                    <a:pt x="18" y="12"/>
                    <a:pt x="17" y="10"/>
                    <a:pt x="17" y="8"/>
                  </a:cubicBezTo>
                  <a:cubicBezTo>
                    <a:pt x="17" y="6"/>
                    <a:pt x="19" y="3"/>
                    <a:pt x="22" y="3"/>
                  </a:cubicBezTo>
                  <a:cubicBezTo>
                    <a:pt x="25" y="3"/>
                    <a:pt x="27" y="6"/>
                    <a:pt x="27" y="8"/>
                  </a:cubicBezTo>
                  <a:cubicBezTo>
                    <a:pt x="27" y="10"/>
                    <a:pt x="26" y="12"/>
                    <a:pt x="25" y="13"/>
                  </a:cubicBezTo>
                  <a:close/>
                  <a:moveTo>
                    <a:pt x="5" y="2"/>
                  </a:moveTo>
                  <a:cubicBezTo>
                    <a:pt x="3" y="2"/>
                    <a:pt x="2" y="4"/>
                    <a:pt x="2" y="5"/>
                  </a:cubicBezTo>
                  <a:cubicBezTo>
                    <a:pt x="2" y="6"/>
                    <a:pt x="3" y="8"/>
                    <a:pt x="5" y="8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7" y="4"/>
                    <a:pt x="6" y="2"/>
                    <a:pt x="5" y="2"/>
                  </a:cubicBezTo>
                  <a:close/>
                  <a:moveTo>
                    <a:pt x="5" y="33"/>
                  </a:moveTo>
                  <a:cubicBezTo>
                    <a:pt x="3" y="33"/>
                    <a:pt x="2" y="34"/>
                    <a:pt x="2" y="36"/>
                  </a:cubicBezTo>
                  <a:cubicBezTo>
                    <a:pt x="2" y="37"/>
                    <a:pt x="3" y="38"/>
                    <a:pt x="5" y="38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4"/>
                    <a:pt x="6" y="33"/>
                    <a:pt x="5" y="33"/>
                  </a:cubicBezTo>
                  <a:close/>
                  <a:moveTo>
                    <a:pt x="22" y="6"/>
                  </a:moveTo>
                  <a:cubicBezTo>
                    <a:pt x="21" y="6"/>
                    <a:pt x="19" y="7"/>
                    <a:pt x="19" y="8"/>
                  </a:cubicBezTo>
                  <a:cubicBezTo>
                    <a:pt x="19" y="10"/>
                    <a:pt x="21" y="11"/>
                    <a:pt x="22" y="11"/>
                  </a:cubicBezTo>
                  <a:cubicBezTo>
                    <a:pt x="23" y="11"/>
                    <a:pt x="25" y="10"/>
                    <a:pt x="25" y="8"/>
                  </a:cubicBezTo>
                  <a:cubicBezTo>
                    <a:pt x="25" y="7"/>
                    <a:pt x="23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13006812" y="2262631"/>
            <a:ext cx="170585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en-US" sz="1400" dirty="0" smtClean="0">
                <a:latin typeface="+mn-ea"/>
                <a:cs typeface="Open Sans Light" pitchFamily="34" charset="0"/>
              </a:rPr>
              <a:t>Recommendation</a:t>
            </a:r>
          </a:p>
          <a:p>
            <a:pPr algn="ctr" defTabSz="1450940"/>
            <a:r>
              <a:rPr lang="en-US" sz="1400" dirty="0" smtClean="0">
                <a:latin typeface="+mn-ea"/>
                <a:cs typeface="Open Sans Light" pitchFamily="34" charset="0"/>
              </a:rPr>
              <a:t> Algorithm</a:t>
            </a:r>
            <a:endParaRPr lang="en-CA" sz="1400" dirty="0">
              <a:latin typeface="+mn-ea"/>
              <a:cs typeface="Open Sans Light" pitchFamily="34" charset="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2073444" y="6636068"/>
            <a:ext cx="1097280" cy="1041272"/>
            <a:chOff x="7811640" y="6075158"/>
            <a:chExt cx="1097280" cy="1041272"/>
          </a:xfrm>
        </p:grpSpPr>
        <p:sp>
          <p:nvSpPr>
            <p:cNvPr id="42" name="Rounded Rectangle 15"/>
            <p:cNvSpPr>
              <a:spLocks/>
            </p:cNvSpPr>
            <p:nvPr/>
          </p:nvSpPr>
          <p:spPr>
            <a:xfrm>
              <a:off x="7811640" y="6075158"/>
              <a:ext cx="1097280" cy="1041272"/>
            </a:xfrm>
            <a:prstGeom prst="roundRect">
              <a:avLst>
                <a:gd name="adj" fmla="val 1875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선택 상자</a:t>
              </a:r>
              <a:endParaRPr lang="en-US" sz="1600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auto">
            <a:xfrm>
              <a:off x="7922494" y="6785729"/>
              <a:ext cx="87556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  <a:cs typeface="Open Sans Light" pitchFamily="34" charset="0"/>
                </a:rPr>
                <a:t>꽝</a:t>
              </a:r>
              <a:endParaRPr lang="en-CA" sz="1400" b="1" dirty="0">
                <a:latin typeface="나눔고딕" pitchFamily="50" charset="-127"/>
                <a:ea typeface="나눔고딕" pitchFamily="50" charset="-127"/>
                <a:cs typeface="Open Sans Light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3306421" y="6636068"/>
            <a:ext cx="1097280" cy="1041272"/>
            <a:chOff x="7811640" y="7206251"/>
            <a:chExt cx="1097280" cy="1041272"/>
          </a:xfrm>
        </p:grpSpPr>
        <p:sp>
          <p:nvSpPr>
            <p:cNvPr id="44" name="Rounded Rectangle 15"/>
            <p:cNvSpPr>
              <a:spLocks/>
            </p:cNvSpPr>
            <p:nvPr/>
          </p:nvSpPr>
          <p:spPr>
            <a:xfrm>
              <a:off x="7811640" y="7206251"/>
              <a:ext cx="1097280" cy="1041272"/>
            </a:xfrm>
            <a:prstGeom prst="roundRect">
              <a:avLst>
                <a:gd name="adj" fmla="val 1875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선택 상자</a:t>
              </a:r>
              <a:endParaRPr lang="en-US" sz="1600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6" name="Text Box 7"/>
            <p:cNvSpPr txBox="1">
              <a:spLocks noChangeArrowheads="1"/>
            </p:cNvSpPr>
            <p:nvPr/>
          </p:nvSpPr>
          <p:spPr bwMode="auto">
            <a:xfrm>
              <a:off x="7922495" y="7935176"/>
              <a:ext cx="87556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ko-KR" altLang="en-US" sz="1400" b="1" smtClean="0">
                  <a:latin typeface="나눔고딕" pitchFamily="50" charset="-127"/>
                  <a:ea typeface="나눔고딕" pitchFamily="50" charset="-127"/>
                  <a:cs typeface="Open Sans Light" pitchFamily="34" charset="0"/>
                </a:rPr>
                <a:t>응모번호</a:t>
              </a:r>
              <a:endParaRPr lang="en-CA" sz="1400" b="1" dirty="0">
                <a:latin typeface="나눔고딕" pitchFamily="50" charset="-127"/>
                <a:ea typeface="나눔고딕" pitchFamily="50" charset="-127"/>
                <a:cs typeface="Open Sans Light" pitchFamily="34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4521093" y="6627714"/>
            <a:ext cx="1097280" cy="1049626"/>
            <a:chOff x="7811640" y="8316655"/>
            <a:chExt cx="1097280" cy="1049626"/>
          </a:xfrm>
        </p:grpSpPr>
        <p:sp>
          <p:nvSpPr>
            <p:cNvPr id="43" name="Rounded Rectangle 15"/>
            <p:cNvSpPr>
              <a:spLocks/>
            </p:cNvSpPr>
            <p:nvPr/>
          </p:nvSpPr>
          <p:spPr>
            <a:xfrm>
              <a:off x="7811640" y="8316655"/>
              <a:ext cx="1097280" cy="1049626"/>
            </a:xfrm>
            <a:prstGeom prst="roundRect">
              <a:avLst>
                <a:gd name="adj" fmla="val 1875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선택 상자</a:t>
              </a:r>
              <a:endParaRPr lang="en-US" sz="1600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7922495" y="9070161"/>
              <a:ext cx="87556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 defTabSz="1450940"/>
              <a:r>
                <a:rPr lang="en-US" sz="1400" b="1" dirty="0" smtClean="0">
                  <a:latin typeface="나눔고딕" pitchFamily="50" charset="-127"/>
                  <a:ea typeface="나눔고딕" pitchFamily="50" charset="-127"/>
                  <a:cs typeface="Open Sans Light" pitchFamily="34" charset="0"/>
                </a:rPr>
                <a:t>2% </a:t>
              </a:r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  <a:cs typeface="Open Sans Light" pitchFamily="34" charset="0"/>
                </a:rPr>
                <a:t>적립</a:t>
              </a:r>
              <a:endParaRPr lang="en-CA" sz="1400" b="1" dirty="0">
                <a:latin typeface="나눔고딕" pitchFamily="50" charset="-127"/>
                <a:ea typeface="나눔고딕" pitchFamily="50" charset="-127"/>
                <a:cs typeface="Open Sans Light" pitchFamily="34" charset="0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5400000">
            <a:off x="13410805" y="8030140"/>
            <a:ext cx="917071" cy="173096"/>
            <a:chOff x="8715651" y="3772513"/>
            <a:chExt cx="917071" cy="173096"/>
          </a:xfrm>
        </p:grpSpPr>
        <p:sp>
          <p:nvSpPr>
            <p:cNvPr id="52" name="Oval 13"/>
            <p:cNvSpPr>
              <a:spLocks noChangeAspect="1"/>
            </p:cNvSpPr>
            <p:nvPr/>
          </p:nvSpPr>
          <p:spPr>
            <a:xfrm>
              <a:off x="8715651" y="3772513"/>
              <a:ext cx="173096" cy="1730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dirty="0">
                <a:ln w="19050" cmpd="sng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oboto Light"/>
              </a:endParaRPr>
            </a:p>
          </p:txBody>
        </p:sp>
        <p:cxnSp>
          <p:nvCxnSpPr>
            <p:cNvPr id="53" name="Straight Connector 22"/>
            <p:cNvCxnSpPr/>
            <p:nvPr/>
          </p:nvCxnSpPr>
          <p:spPr>
            <a:xfrm>
              <a:off x="8888747" y="3859061"/>
              <a:ext cx="743975" cy="0"/>
            </a:xfrm>
            <a:prstGeom prst="line">
              <a:avLst/>
            </a:prstGeom>
            <a:ln w="28575" cmpd="sng">
              <a:solidFill>
                <a:schemeClr val="bg1">
                  <a:lumMod val="65000"/>
                </a:schemeClr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1183538" y="2609297"/>
            <a:ext cx="24891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32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Bench</a:t>
            </a:r>
            <a:r>
              <a:rPr lang="en-CA" sz="3200" spc="-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marking</a:t>
            </a:r>
            <a:endParaRPr lang="en-CA" sz="3200" spc="-200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10249195" y="2609298"/>
            <a:ext cx="90537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0960" tIns="30480" rIns="60960" bIns="30480">
            <a:spAutoFit/>
          </a:bodyPr>
          <a:lstStyle/>
          <a:p>
            <a:pPr defTabSz="1450940"/>
            <a:r>
              <a:rPr lang="en-CA" sz="3200" spc="-200" dirty="0" smtClean="0">
                <a:latin typeface="+mj-lt"/>
                <a:ea typeface="Open Sans Light" pitchFamily="34" charset="0"/>
                <a:cs typeface="Open Sans Light" pitchFamily="34" charset="0"/>
              </a:rPr>
              <a:t>IDEA</a:t>
            </a:r>
            <a:endParaRPr lang="en-CA" sz="3200" spc="-2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4" name="Oval 13"/>
          <p:cNvSpPr>
            <a:spLocks noChangeAspect="1"/>
          </p:cNvSpPr>
          <p:nvPr/>
        </p:nvSpPr>
        <p:spPr>
          <a:xfrm rot="5400000">
            <a:off x="13773190" y="3929200"/>
            <a:ext cx="173096" cy="173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oboto Light"/>
            </a:endParaRPr>
          </a:p>
        </p:txBody>
      </p:sp>
      <p:cxnSp>
        <p:nvCxnSpPr>
          <p:cNvPr id="25" name="Straight Connector 22"/>
          <p:cNvCxnSpPr/>
          <p:nvPr/>
        </p:nvCxnSpPr>
        <p:spPr>
          <a:xfrm>
            <a:off x="13859738" y="4102296"/>
            <a:ext cx="0" cy="461114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15"/>
          <p:cNvSpPr>
            <a:spLocks/>
          </p:cNvSpPr>
          <p:nvPr/>
        </p:nvSpPr>
        <p:spPr>
          <a:xfrm>
            <a:off x="14523198" y="493791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63" name="Rounded Rectangle 15"/>
          <p:cNvSpPr>
            <a:spLocks/>
          </p:cNvSpPr>
          <p:nvPr/>
        </p:nvSpPr>
        <p:spPr>
          <a:xfrm>
            <a:off x="14523198" y="5458555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64" name="Rounded Rectangle 15"/>
          <p:cNvSpPr>
            <a:spLocks/>
          </p:cNvSpPr>
          <p:nvPr/>
        </p:nvSpPr>
        <p:spPr>
          <a:xfrm>
            <a:off x="13320700" y="493791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 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65" name="Rounded Rectangle 15"/>
          <p:cNvSpPr>
            <a:spLocks/>
          </p:cNvSpPr>
          <p:nvPr/>
        </p:nvSpPr>
        <p:spPr>
          <a:xfrm>
            <a:off x="13320700" y="5458555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66" name="Rounded Rectangle 15"/>
          <p:cNvSpPr>
            <a:spLocks/>
          </p:cNvSpPr>
          <p:nvPr/>
        </p:nvSpPr>
        <p:spPr>
          <a:xfrm>
            <a:off x="15709446" y="493791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67" name="Rounded Rectangle 15"/>
          <p:cNvSpPr>
            <a:spLocks/>
          </p:cNvSpPr>
          <p:nvPr/>
        </p:nvSpPr>
        <p:spPr>
          <a:xfrm>
            <a:off x="15709446" y="5458555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0" name="Oval 13"/>
          <p:cNvSpPr>
            <a:spLocks noChangeAspect="1"/>
          </p:cNvSpPr>
          <p:nvPr/>
        </p:nvSpPr>
        <p:spPr>
          <a:xfrm rot="5400000">
            <a:off x="13773190" y="5879504"/>
            <a:ext cx="173096" cy="1730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cxnSp>
        <p:nvCxnSpPr>
          <p:cNvPr id="41" name="Straight Connector 22"/>
          <p:cNvCxnSpPr/>
          <p:nvPr/>
        </p:nvCxnSpPr>
        <p:spPr>
          <a:xfrm>
            <a:off x="13859738" y="6052600"/>
            <a:ext cx="0" cy="459425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886635" y="8820125"/>
            <a:ext cx="59695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추천 된 제품을 구매하면 매번 선택상자를 선택할 기회를 줌</a:t>
            </a:r>
            <a:endParaRPr lang="en-US" sz="1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101112" y="2322683"/>
            <a:ext cx="8466606" cy="5638650"/>
            <a:chOff x="5101112" y="2310326"/>
            <a:chExt cx="8466606" cy="5638650"/>
          </a:xfrm>
        </p:grpSpPr>
        <p:sp>
          <p:nvSpPr>
            <p:cNvPr id="77" name="TextBox 76"/>
            <p:cNvSpPr txBox="1"/>
            <p:nvPr/>
          </p:nvSpPr>
          <p:spPr>
            <a:xfrm>
              <a:off x="6499097" y="2595841"/>
              <a:ext cx="7068621" cy="947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sz="2800" dirty="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Exploratory Data Analysis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sz="1800" dirty="0" smtClean="0">
                  <a:latin typeface="나눔고딕 Light" pitchFamily="50" charset="-127"/>
                  <a:ea typeface="나눔고딕 Light" pitchFamily="50" charset="-127"/>
                </a:rPr>
                <a:t>EDA</a:t>
              </a:r>
              <a:r>
                <a:rPr lang="ko-KR" altLang="en-US" sz="1800" dirty="0" smtClean="0">
                  <a:latin typeface="나눔고딕 Light" pitchFamily="50" charset="-127"/>
                  <a:ea typeface="나눔고딕 Light" pitchFamily="50" charset="-127"/>
                </a:rPr>
                <a:t>의 전반적인 시각화 및 </a:t>
              </a:r>
              <a:r>
                <a:rPr lang="en-US" altLang="ko-KR" sz="1800" dirty="0" smtClean="0">
                  <a:latin typeface="나눔고딕 Light" pitchFamily="50" charset="-127"/>
                  <a:ea typeface="나눔고딕 Light" pitchFamily="50" charset="-127"/>
                </a:rPr>
                <a:t>EDA</a:t>
              </a:r>
              <a:r>
                <a:rPr lang="ko-KR" altLang="en-US" sz="1800" dirty="0" smtClean="0">
                  <a:latin typeface="나눔고딕 Light" pitchFamily="50" charset="-127"/>
                  <a:ea typeface="나눔고딕 Light" pitchFamily="50" charset="-127"/>
                </a:rPr>
                <a:t>를 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통해 얻은 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Insight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에 대한 문제 제기</a:t>
              </a:r>
              <a:endParaRPr lang="en-US" sz="1800" dirty="0">
                <a:latin typeface="나눔고딕 Light" pitchFamily="50" charset="-127"/>
                <a:ea typeface="나눔고딕 Light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99098" y="4496256"/>
              <a:ext cx="6583680" cy="125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sz="2800" dirty="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Recommendation Algorithm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800" dirty="0" smtClean="0">
                  <a:latin typeface="나눔고딕 Light" pitchFamily="50" charset="-127"/>
                  <a:ea typeface="나눔고딕 Light" pitchFamily="50" charset="-127"/>
                </a:rPr>
                <a:t>추천시스템을 구현하기 위해 시도한 몇 가지 방법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과 알고리즘 종류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, 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구현 코드 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Layer 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설명</a:t>
              </a:r>
              <a:endParaRPr lang="en-US" altLang="ko-KR" sz="1800" dirty="0" smtClean="0">
                <a:latin typeface="나눔고딕 Light" pitchFamily="50" charset="-127"/>
                <a:ea typeface="나눔고딕 Light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99098" y="6396671"/>
              <a:ext cx="6583680" cy="132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sz="2800" dirty="0" smtClean="0">
                  <a:latin typeface="Roboto Medium" panose="02000000000000000000" pitchFamily="2" charset="0"/>
                  <a:ea typeface="Roboto Medium" panose="02000000000000000000" pitchFamily="2" charset="0"/>
                </a:rPr>
                <a:t>IDEA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dirty="0" smtClean="0">
                  <a:latin typeface="나눔고딕 Light" pitchFamily="50" charset="-127"/>
                  <a:ea typeface="나눔고딕 Light" pitchFamily="50" charset="-127"/>
                </a:rPr>
                <a:t>EDA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에서 얻은 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Keyword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로 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IDEA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를 </a:t>
              </a:r>
              <a:r>
                <a:rPr lang="en-US" altLang="ko-KR" dirty="0" smtClean="0">
                  <a:latin typeface="나눔고딕 Light" pitchFamily="50" charset="-127"/>
                  <a:ea typeface="나눔고딕 Light" pitchFamily="50" charset="-127"/>
                </a:rPr>
                <a:t>Development</a:t>
              </a:r>
              <a:r>
                <a:rPr lang="ko-KR" altLang="en-US" dirty="0" smtClean="0">
                  <a:latin typeface="나눔고딕 Light" pitchFamily="50" charset="-127"/>
                  <a:ea typeface="나눔고딕 Light" pitchFamily="50" charset="-127"/>
                </a:rPr>
                <a:t>에 대한 과정</a:t>
              </a:r>
              <a:endParaRPr lang="en-US" altLang="ko-KR" dirty="0" smtClean="0">
                <a:latin typeface="나눔고딕 Light" pitchFamily="50" charset="-127"/>
                <a:ea typeface="나눔고딕 Light" pitchFamily="50" charset="-127"/>
              </a:endParaRPr>
            </a:p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dirty="0" smtClean="0">
                  <a:latin typeface="나눔고딕 Light" pitchFamily="50" charset="-127"/>
                  <a:ea typeface="나눔고딕 Light" pitchFamily="50" charset="-127"/>
                </a:rPr>
                <a:t>Concept, Target, Case Study, Benchmarking, IDEA</a:t>
              </a:r>
              <a:endParaRPr lang="en-US" sz="1800" dirty="0">
                <a:latin typeface="나눔고딕 Light" pitchFamily="50" charset="-127"/>
                <a:ea typeface="나눔고딕 Light" pitchFamily="50" charset="-127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101112" y="2310326"/>
              <a:ext cx="1123753" cy="1862048"/>
              <a:chOff x="9117527" y="1380025"/>
              <a:chExt cx="1123753" cy="1862048"/>
            </a:xfrm>
          </p:grpSpPr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9144000" y="1743225"/>
                <a:ext cx="1097280" cy="10972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117527" y="1380025"/>
                <a:ext cx="103906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101112" y="4198627"/>
              <a:ext cx="1123753" cy="1862048"/>
              <a:chOff x="9117527" y="3268326"/>
              <a:chExt cx="1123753" cy="1862048"/>
            </a:xfrm>
          </p:grpSpPr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9144000" y="3643640"/>
                <a:ext cx="1097280" cy="10972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117527" y="3268326"/>
                <a:ext cx="103906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101112" y="6086928"/>
              <a:ext cx="1123753" cy="1862048"/>
              <a:chOff x="9117527" y="5156627"/>
              <a:chExt cx="1123753" cy="1862048"/>
            </a:xfrm>
          </p:grpSpPr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9144000" y="5544055"/>
                <a:ext cx="1097280" cy="10972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117527" y="5156627"/>
                <a:ext cx="103906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 smtClean="0">
                    <a:solidFill>
                      <a:schemeClr val="bg1"/>
                    </a:solidFill>
                    <a:latin typeface="+mj-lt"/>
                  </a:rPr>
                  <a:t>3</a:t>
                </a:r>
                <a:endParaRPr 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3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lu"/>
      </p:transition>
    </mc:Choice>
    <mc:Fallback xmlns="">
      <p:transition spd="slow">
        <p:cover dir="l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1"/>
          <p:cNvCxnSpPr/>
          <p:nvPr/>
        </p:nvCxnSpPr>
        <p:spPr>
          <a:xfrm>
            <a:off x="1408672" y="4747282"/>
            <a:ext cx="0" cy="4082305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9"/>
          <p:cNvCxnSpPr/>
          <p:nvPr/>
        </p:nvCxnSpPr>
        <p:spPr>
          <a:xfrm>
            <a:off x="1408672" y="1927654"/>
            <a:ext cx="0" cy="3719384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264663" y="6632060"/>
            <a:ext cx="2117558" cy="288000"/>
            <a:chOff x="9000000" y="5129817"/>
            <a:chExt cx="2117558" cy="28800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9000000" y="5129817"/>
              <a:ext cx="288000" cy="28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dirty="0">
                <a:ln w="19050" cmpd="sng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oboto Ligh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288758" y="5273817"/>
              <a:ext cx="1828800" cy="0"/>
            </a:xfrm>
            <a:prstGeom prst="line">
              <a:avLst/>
            </a:prstGeom>
            <a:ln w="28575" cmpd="sng">
              <a:solidFill>
                <a:schemeClr val="bg1">
                  <a:lumMod val="65000"/>
                </a:schemeClr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121230" y="3856031"/>
            <a:ext cx="283464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Recommendation</a:t>
            </a:r>
          </a:p>
          <a:p>
            <a:pPr algn="ctr"/>
            <a:r>
              <a:rPr lang="en-US" dirty="0" smtClean="0">
                <a:latin typeface="+mj-lt"/>
              </a:rPr>
              <a:t>Algorithm</a:t>
            </a:r>
            <a:endParaRPr lang="en-US" sz="1400" i="1" dirty="0" smtClean="0">
              <a:latin typeface="+mj-lt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1264672" y="2899759"/>
            <a:ext cx="2117558" cy="288000"/>
            <a:chOff x="9000000" y="5129817"/>
            <a:chExt cx="2117558" cy="288000"/>
          </a:xfrm>
        </p:grpSpPr>
        <p:sp>
          <p:nvSpPr>
            <p:cNvPr id="26" name="Oval 13"/>
            <p:cNvSpPr>
              <a:spLocks noChangeAspect="1"/>
            </p:cNvSpPr>
            <p:nvPr/>
          </p:nvSpPr>
          <p:spPr>
            <a:xfrm>
              <a:off x="9000000" y="5129817"/>
              <a:ext cx="288000" cy="28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dirty="0">
                <a:ln w="19050" cmpd="sng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oboto Light"/>
              </a:endParaRPr>
            </a:p>
          </p:txBody>
        </p:sp>
        <p:cxnSp>
          <p:nvCxnSpPr>
            <p:cNvPr id="27" name="Straight Connector 22"/>
            <p:cNvCxnSpPr/>
            <p:nvPr/>
          </p:nvCxnSpPr>
          <p:spPr>
            <a:xfrm>
              <a:off x="9288758" y="5273817"/>
              <a:ext cx="1828800" cy="0"/>
            </a:xfrm>
            <a:prstGeom prst="line">
              <a:avLst/>
            </a:prstGeom>
            <a:ln w="28575" cmpd="sng">
              <a:solidFill>
                <a:schemeClr val="bg1">
                  <a:lumMod val="65000"/>
                </a:schemeClr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3875626" y="2516208"/>
            <a:ext cx="1325848" cy="1147624"/>
            <a:chOff x="2359729" y="4899274"/>
            <a:chExt cx="2672810" cy="2313521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2359729" y="4899274"/>
              <a:ext cx="2672810" cy="2313521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  <a:effectLst>
              <a:innerShdw blurRad="762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30" name="Freeform 113"/>
            <p:cNvSpPr>
              <a:spLocks noEditPoints="1"/>
            </p:cNvSpPr>
            <p:nvPr/>
          </p:nvSpPr>
          <p:spPr bwMode="auto">
            <a:xfrm>
              <a:off x="3237001" y="5317630"/>
              <a:ext cx="962237" cy="1458387"/>
            </a:xfrm>
            <a:custGeom>
              <a:avLst/>
              <a:gdLst>
                <a:gd name="T0" fmla="*/ 25 w 27"/>
                <a:gd name="T1" fmla="*/ 13 h 41"/>
                <a:gd name="T2" fmla="*/ 13 w 27"/>
                <a:gd name="T3" fmla="*/ 26 h 41"/>
                <a:gd name="T4" fmla="*/ 7 w 27"/>
                <a:gd name="T5" fmla="*/ 31 h 41"/>
                <a:gd name="T6" fmla="*/ 7 w 27"/>
                <a:gd name="T7" fmla="*/ 31 h 41"/>
                <a:gd name="T8" fmla="*/ 10 w 27"/>
                <a:gd name="T9" fmla="*/ 36 h 41"/>
                <a:gd name="T10" fmla="*/ 5 w 27"/>
                <a:gd name="T11" fmla="*/ 41 h 41"/>
                <a:gd name="T12" fmla="*/ 0 w 27"/>
                <a:gd name="T13" fmla="*/ 36 h 41"/>
                <a:gd name="T14" fmla="*/ 2 w 27"/>
                <a:gd name="T15" fmla="*/ 31 h 41"/>
                <a:gd name="T16" fmla="*/ 2 w 27"/>
                <a:gd name="T17" fmla="*/ 9 h 41"/>
                <a:gd name="T18" fmla="*/ 0 w 27"/>
                <a:gd name="T19" fmla="*/ 5 h 41"/>
                <a:gd name="T20" fmla="*/ 5 w 27"/>
                <a:gd name="T21" fmla="*/ 0 h 41"/>
                <a:gd name="T22" fmla="*/ 10 w 27"/>
                <a:gd name="T23" fmla="*/ 5 h 41"/>
                <a:gd name="T24" fmla="*/ 7 w 27"/>
                <a:gd name="T25" fmla="*/ 9 h 41"/>
                <a:gd name="T26" fmla="*/ 7 w 27"/>
                <a:gd name="T27" fmla="*/ 23 h 41"/>
                <a:gd name="T28" fmla="*/ 12 w 27"/>
                <a:gd name="T29" fmla="*/ 21 h 41"/>
                <a:gd name="T30" fmla="*/ 19 w 27"/>
                <a:gd name="T31" fmla="*/ 13 h 41"/>
                <a:gd name="T32" fmla="*/ 17 w 27"/>
                <a:gd name="T33" fmla="*/ 8 h 41"/>
                <a:gd name="T34" fmla="*/ 22 w 27"/>
                <a:gd name="T35" fmla="*/ 3 h 41"/>
                <a:gd name="T36" fmla="*/ 27 w 27"/>
                <a:gd name="T37" fmla="*/ 8 h 41"/>
                <a:gd name="T38" fmla="*/ 25 w 27"/>
                <a:gd name="T39" fmla="*/ 13 h 41"/>
                <a:gd name="T40" fmla="*/ 5 w 27"/>
                <a:gd name="T41" fmla="*/ 2 h 41"/>
                <a:gd name="T42" fmla="*/ 2 w 27"/>
                <a:gd name="T43" fmla="*/ 5 h 41"/>
                <a:gd name="T44" fmla="*/ 5 w 27"/>
                <a:gd name="T45" fmla="*/ 8 h 41"/>
                <a:gd name="T46" fmla="*/ 7 w 27"/>
                <a:gd name="T47" fmla="*/ 5 h 41"/>
                <a:gd name="T48" fmla="*/ 5 w 27"/>
                <a:gd name="T49" fmla="*/ 2 h 41"/>
                <a:gd name="T50" fmla="*/ 5 w 27"/>
                <a:gd name="T51" fmla="*/ 33 h 41"/>
                <a:gd name="T52" fmla="*/ 2 w 27"/>
                <a:gd name="T53" fmla="*/ 36 h 41"/>
                <a:gd name="T54" fmla="*/ 5 w 27"/>
                <a:gd name="T55" fmla="*/ 38 h 41"/>
                <a:gd name="T56" fmla="*/ 7 w 27"/>
                <a:gd name="T57" fmla="*/ 36 h 41"/>
                <a:gd name="T58" fmla="*/ 5 w 27"/>
                <a:gd name="T59" fmla="*/ 33 h 41"/>
                <a:gd name="T60" fmla="*/ 22 w 27"/>
                <a:gd name="T61" fmla="*/ 6 h 41"/>
                <a:gd name="T62" fmla="*/ 19 w 27"/>
                <a:gd name="T63" fmla="*/ 8 h 41"/>
                <a:gd name="T64" fmla="*/ 22 w 27"/>
                <a:gd name="T65" fmla="*/ 11 h 41"/>
                <a:gd name="T66" fmla="*/ 25 w 27"/>
                <a:gd name="T67" fmla="*/ 8 h 41"/>
                <a:gd name="T68" fmla="*/ 22 w 27"/>
                <a:gd name="T69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" h="41">
                  <a:moveTo>
                    <a:pt x="25" y="13"/>
                  </a:moveTo>
                  <a:cubicBezTo>
                    <a:pt x="25" y="23"/>
                    <a:pt x="18" y="25"/>
                    <a:pt x="13" y="26"/>
                  </a:cubicBezTo>
                  <a:cubicBezTo>
                    <a:pt x="9" y="28"/>
                    <a:pt x="7" y="28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9" y="32"/>
                    <a:pt x="10" y="34"/>
                    <a:pt x="10" y="36"/>
                  </a:cubicBezTo>
                  <a:cubicBezTo>
                    <a:pt x="10" y="39"/>
                    <a:pt x="8" y="41"/>
                    <a:pt x="5" y="41"/>
                  </a:cubicBezTo>
                  <a:cubicBezTo>
                    <a:pt x="2" y="41"/>
                    <a:pt x="0" y="39"/>
                    <a:pt x="0" y="36"/>
                  </a:cubicBezTo>
                  <a:cubicBezTo>
                    <a:pt x="0" y="34"/>
                    <a:pt x="1" y="32"/>
                    <a:pt x="2" y="3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9" y="9"/>
                    <a:pt x="7" y="9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2"/>
                    <a:pt x="10" y="22"/>
                    <a:pt x="12" y="21"/>
                  </a:cubicBezTo>
                  <a:cubicBezTo>
                    <a:pt x="17" y="20"/>
                    <a:pt x="19" y="18"/>
                    <a:pt x="19" y="13"/>
                  </a:cubicBezTo>
                  <a:cubicBezTo>
                    <a:pt x="18" y="12"/>
                    <a:pt x="17" y="10"/>
                    <a:pt x="17" y="8"/>
                  </a:cubicBezTo>
                  <a:cubicBezTo>
                    <a:pt x="17" y="6"/>
                    <a:pt x="19" y="3"/>
                    <a:pt x="22" y="3"/>
                  </a:cubicBezTo>
                  <a:cubicBezTo>
                    <a:pt x="25" y="3"/>
                    <a:pt x="27" y="6"/>
                    <a:pt x="27" y="8"/>
                  </a:cubicBezTo>
                  <a:cubicBezTo>
                    <a:pt x="27" y="10"/>
                    <a:pt x="26" y="12"/>
                    <a:pt x="25" y="13"/>
                  </a:cubicBezTo>
                  <a:close/>
                  <a:moveTo>
                    <a:pt x="5" y="2"/>
                  </a:moveTo>
                  <a:cubicBezTo>
                    <a:pt x="3" y="2"/>
                    <a:pt x="2" y="4"/>
                    <a:pt x="2" y="5"/>
                  </a:cubicBezTo>
                  <a:cubicBezTo>
                    <a:pt x="2" y="6"/>
                    <a:pt x="3" y="8"/>
                    <a:pt x="5" y="8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7" y="4"/>
                    <a:pt x="6" y="2"/>
                    <a:pt x="5" y="2"/>
                  </a:cubicBezTo>
                  <a:close/>
                  <a:moveTo>
                    <a:pt x="5" y="33"/>
                  </a:moveTo>
                  <a:cubicBezTo>
                    <a:pt x="3" y="33"/>
                    <a:pt x="2" y="34"/>
                    <a:pt x="2" y="36"/>
                  </a:cubicBezTo>
                  <a:cubicBezTo>
                    <a:pt x="2" y="37"/>
                    <a:pt x="3" y="38"/>
                    <a:pt x="5" y="38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4"/>
                    <a:pt x="6" y="33"/>
                    <a:pt x="5" y="33"/>
                  </a:cubicBezTo>
                  <a:close/>
                  <a:moveTo>
                    <a:pt x="22" y="6"/>
                  </a:moveTo>
                  <a:cubicBezTo>
                    <a:pt x="21" y="6"/>
                    <a:pt x="19" y="7"/>
                    <a:pt x="19" y="8"/>
                  </a:cubicBezTo>
                  <a:cubicBezTo>
                    <a:pt x="19" y="10"/>
                    <a:pt x="21" y="11"/>
                    <a:pt x="22" y="11"/>
                  </a:cubicBezTo>
                  <a:cubicBezTo>
                    <a:pt x="23" y="11"/>
                    <a:pt x="25" y="10"/>
                    <a:pt x="25" y="8"/>
                  </a:cubicBezTo>
                  <a:cubicBezTo>
                    <a:pt x="25" y="7"/>
                    <a:pt x="23" y="6"/>
                    <a:pt x="2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3600"/>
            </a:p>
          </p:txBody>
        </p:sp>
      </p:grpSp>
      <p:sp>
        <p:nvSpPr>
          <p:cNvPr id="32" name="Oval 13"/>
          <p:cNvSpPr>
            <a:spLocks noChangeAspect="1"/>
          </p:cNvSpPr>
          <p:nvPr/>
        </p:nvSpPr>
        <p:spPr>
          <a:xfrm>
            <a:off x="5678070" y="2899759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oboto Light"/>
            </a:endParaRPr>
          </a:p>
        </p:txBody>
      </p:sp>
      <p:cxnSp>
        <p:nvCxnSpPr>
          <p:cNvPr id="33" name="Straight Connector 22"/>
          <p:cNvCxnSpPr/>
          <p:nvPr/>
        </p:nvCxnSpPr>
        <p:spPr>
          <a:xfrm>
            <a:off x="5966828" y="3043759"/>
            <a:ext cx="2522264" cy="0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15"/>
          <p:cNvSpPr>
            <a:spLocks/>
          </p:cNvSpPr>
          <p:nvPr/>
        </p:nvSpPr>
        <p:spPr>
          <a:xfrm>
            <a:off x="10729323" y="183888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5" name="Rounded Rectangle 15"/>
          <p:cNvSpPr>
            <a:spLocks/>
          </p:cNvSpPr>
          <p:nvPr/>
        </p:nvSpPr>
        <p:spPr>
          <a:xfrm>
            <a:off x="10729323" y="2446024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6" name="Rounded Rectangle 15"/>
          <p:cNvSpPr>
            <a:spLocks/>
          </p:cNvSpPr>
          <p:nvPr/>
        </p:nvSpPr>
        <p:spPr>
          <a:xfrm>
            <a:off x="9427969" y="183888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 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7" name="Rounded Rectangle 15"/>
          <p:cNvSpPr>
            <a:spLocks/>
          </p:cNvSpPr>
          <p:nvPr/>
        </p:nvSpPr>
        <p:spPr>
          <a:xfrm>
            <a:off x="9427969" y="2446024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11829531" y="2949303"/>
            <a:ext cx="1463348" cy="27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Product </a:t>
            </a:r>
            <a:r>
              <a:rPr 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Top 10 </a:t>
            </a:r>
            <a:endParaRPr lang="en-CA" sz="1400" b="1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sp>
        <p:nvSpPr>
          <p:cNvPr id="39" name="Rounded Rectangle 15"/>
          <p:cNvSpPr>
            <a:spLocks/>
          </p:cNvSpPr>
          <p:nvPr/>
        </p:nvSpPr>
        <p:spPr>
          <a:xfrm>
            <a:off x="13268165" y="183888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0" name="Rounded Rectangle 15"/>
          <p:cNvSpPr>
            <a:spLocks/>
          </p:cNvSpPr>
          <p:nvPr/>
        </p:nvSpPr>
        <p:spPr>
          <a:xfrm>
            <a:off x="13268165" y="2446024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1" name="Rounded Rectangle 15"/>
          <p:cNvSpPr>
            <a:spLocks/>
          </p:cNvSpPr>
          <p:nvPr/>
        </p:nvSpPr>
        <p:spPr>
          <a:xfrm>
            <a:off x="12003882" y="183888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 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2" name="Rounded Rectangle 15"/>
          <p:cNvSpPr>
            <a:spLocks/>
          </p:cNvSpPr>
          <p:nvPr/>
        </p:nvSpPr>
        <p:spPr>
          <a:xfrm>
            <a:off x="12003882" y="2446024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3" name="Rounded Rectangle 15"/>
          <p:cNvSpPr>
            <a:spLocks/>
          </p:cNvSpPr>
          <p:nvPr/>
        </p:nvSpPr>
        <p:spPr>
          <a:xfrm>
            <a:off x="14528555" y="1838889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4" name="Rounded Rectangle 15"/>
          <p:cNvSpPr>
            <a:spLocks/>
          </p:cNvSpPr>
          <p:nvPr/>
        </p:nvSpPr>
        <p:spPr>
          <a:xfrm>
            <a:off x="14528555" y="2446024"/>
            <a:ext cx="1097280" cy="457200"/>
          </a:xfrm>
          <a:prstGeom prst="roundRect">
            <a:avLst>
              <a:gd name="adj" fmla="val 1875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추천 제품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9165719" y="3918687"/>
            <a:ext cx="6773605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 defTabSz="145094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추천된 제품이 고객이 원하는 제품일 확률은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62%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이다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.</a:t>
            </a:r>
          </a:p>
          <a:p>
            <a:pPr marL="285750" indent="-285750" defTabSz="1450940">
              <a:buFont typeface="Arial" pitchFamily="34" charset="0"/>
              <a:buChar char="•"/>
            </a:pPr>
            <a:endParaRPr lang="en-US" altLang="ko-KR" sz="1600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marL="285750" indent="-285750" defTabSz="145094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이 중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32%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는 원하는 제품이 아닐 수 있지만 해당 제품을 보여줌으로 해당 제품을 보고 구매율을 조금이라도 늘릴 수 있을 것이라 사료된다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.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 </a:t>
            </a:r>
            <a:endParaRPr lang="en-US" altLang="ko-KR" sz="1600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defTabSz="1450940"/>
            <a:endParaRPr lang="en-US" altLang="ko-KR" sz="1400" b="1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882828" y="6199043"/>
            <a:ext cx="1333255" cy="1154034"/>
            <a:chOff x="9631314" y="4899274"/>
            <a:chExt cx="2672810" cy="2313521"/>
          </a:xfrm>
        </p:grpSpPr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9631314" y="4899274"/>
              <a:ext cx="2672810" cy="2313521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8100">
              <a:solidFill>
                <a:schemeClr val="accent3"/>
              </a:solidFill>
            </a:ln>
            <a:effectLst>
              <a:innerShdw blurRad="762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00"/>
            </a:p>
          </p:txBody>
        </p:sp>
        <p:grpSp>
          <p:nvGrpSpPr>
            <p:cNvPr id="61" name="Group 175"/>
            <p:cNvGrpSpPr/>
            <p:nvPr/>
          </p:nvGrpSpPr>
          <p:grpSpPr>
            <a:xfrm>
              <a:off x="10360417" y="5497095"/>
              <a:ext cx="1110094" cy="985530"/>
              <a:chOff x="3263901" y="3670300"/>
              <a:chExt cx="481012" cy="42703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2" name="Freeform 1794"/>
              <p:cNvSpPr>
                <a:spLocks/>
              </p:cNvSpPr>
              <p:nvPr/>
            </p:nvSpPr>
            <p:spPr bwMode="auto">
              <a:xfrm>
                <a:off x="3519488" y="3827463"/>
                <a:ext cx="149225" cy="150812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4 h 40"/>
                  <a:gd name="T4" fmla="*/ 11 w 40"/>
                  <a:gd name="T5" fmla="*/ 35 h 40"/>
                  <a:gd name="T6" fmla="*/ 19 w 40"/>
                  <a:gd name="T7" fmla="*/ 30 h 40"/>
                  <a:gd name="T8" fmla="*/ 17 w 40"/>
                  <a:gd name="T9" fmla="*/ 40 h 40"/>
                  <a:gd name="T10" fmla="*/ 20 w 40"/>
                  <a:gd name="T11" fmla="*/ 40 h 40"/>
                  <a:gd name="T12" fmla="*/ 24 w 40"/>
                  <a:gd name="T13" fmla="*/ 40 h 40"/>
                  <a:gd name="T14" fmla="*/ 21 w 40"/>
                  <a:gd name="T15" fmla="*/ 30 h 40"/>
                  <a:gd name="T16" fmla="*/ 30 w 40"/>
                  <a:gd name="T17" fmla="*/ 35 h 40"/>
                  <a:gd name="T18" fmla="*/ 40 w 40"/>
                  <a:gd name="T19" fmla="*/ 24 h 40"/>
                  <a:gd name="T20" fmla="*/ 20 w 40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6"/>
                      <a:pt x="0" y="17"/>
                      <a:pt x="0" y="24"/>
                    </a:cubicBezTo>
                    <a:cubicBezTo>
                      <a:pt x="0" y="30"/>
                      <a:pt x="5" y="35"/>
                      <a:pt x="11" y="35"/>
                    </a:cubicBezTo>
                    <a:cubicBezTo>
                      <a:pt x="14" y="35"/>
                      <a:pt x="17" y="33"/>
                      <a:pt x="19" y="30"/>
                    </a:cubicBezTo>
                    <a:cubicBezTo>
                      <a:pt x="19" y="33"/>
                      <a:pt x="18" y="36"/>
                      <a:pt x="17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36"/>
                      <a:pt x="22" y="33"/>
                      <a:pt x="21" y="30"/>
                    </a:cubicBezTo>
                    <a:cubicBezTo>
                      <a:pt x="23" y="33"/>
                      <a:pt x="26" y="35"/>
                      <a:pt x="30" y="35"/>
                    </a:cubicBezTo>
                    <a:cubicBezTo>
                      <a:pt x="35" y="35"/>
                      <a:pt x="40" y="30"/>
                      <a:pt x="40" y="24"/>
                    </a:cubicBezTo>
                    <a:cubicBezTo>
                      <a:pt x="40" y="16"/>
                      <a:pt x="32" y="6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63" name="Freeform 1795"/>
              <p:cNvSpPr>
                <a:spLocks noEditPoints="1"/>
              </p:cNvSpPr>
              <p:nvPr/>
            </p:nvSpPr>
            <p:spPr bwMode="auto">
              <a:xfrm>
                <a:off x="3443288" y="3722688"/>
                <a:ext cx="301625" cy="360362"/>
              </a:xfrm>
              <a:custGeom>
                <a:avLst/>
                <a:gdLst>
                  <a:gd name="T0" fmla="*/ 72 w 80"/>
                  <a:gd name="T1" fmla="*/ 0 h 96"/>
                  <a:gd name="T2" fmla="*/ 8 w 80"/>
                  <a:gd name="T3" fmla="*/ 0 h 96"/>
                  <a:gd name="T4" fmla="*/ 0 w 80"/>
                  <a:gd name="T5" fmla="*/ 8 h 96"/>
                  <a:gd name="T6" fmla="*/ 0 w 80"/>
                  <a:gd name="T7" fmla="*/ 88 h 96"/>
                  <a:gd name="T8" fmla="*/ 8 w 80"/>
                  <a:gd name="T9" fmla="*/ 96 h 96"/>
                  <a:gd name="T10" fmla="*/ 72 w 80"/>
                  <a:gd name="T11" fmla="*/ 96 h 96"/>
                  <a:gd name="T12" fmla="*/ 80 w 80"/>
                  <a:gd name="T13" fmla="*/ 88 h 96"/>
                  <a:gd name="T14" fmla="*/ 80 w 80"/>
                  <a:gd name="T15" fmla="*/ 8 h 96"/>
                  <a:gd name="T16" fmla="*/ 72 w 80"/>
                  <a:gd name="T17" fmla="*/ 0 h 96"/>
                  <a:gd name="T18" fmla="*/ 72 w 80"/>
                  <a:gd name="T19" fmla="*/ 88 h 96"/>
                  <a:gd name="T20" fmla="*/ 8 w 80"/>
                  <a:gd name="T21" fmla="*/ 88 h 96"/>
                  <a:gd name="T22" fmla="*/ 8 w 80"/>
                  <a:gd name="T23" fmla="*/ 8 h 96"/>
                  <a:gd name="T24" fmla="*/ 72 w 80"/>
                  <a:gd name="T25" fmla="*/ 8 h 96"/>
                  <a:gd name="T26" fmla="*/ 72 w 80"/>
                  <a:gd name="T27" fmla="*/ 8 h 96"/>
                  <a:gd name="T28" fmla="*/ 72 w 80"/>
                  <a:gd name="T29" fmla="*/ 8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" h="96">
                    <a:moveTo>
                      <a:pt x="7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8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6" y="96"/>
                      <a:pt x="80" y="92"/>
                      <a:pt x="80" y="8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"/>
                      <a:pt x="76" y="0"/>
                      <a:pt x="72" y="0"/>
                    </a:cubicBezTo>
                    <a:close/>
                    <a:moveTo>
                      <a:pt x="72" y="88"/>
                    </a:moveTo>
                    <a:cubicBezTo>
                      <a:pt x="8" y="88"/>
                      <a:pt x="8" y="88"/>
                      <a:pt x="8" y="8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lnTo>
                      <a:pt x="72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64" name="Freeform 1796"/>
              <p:cNvSpPr>
                <a:spLocks/>
              </p:cNvSpPr>
              <p:nvPr/>
            </p:nvSpPr>
            <p:spPr bwMode="auto">
              <a:xfrm>
                <a:off x="3316288" y="3717925"/>
                <a:ext cx="138113" cy="379412"/>
              </a:xfrm>
              <a:custGeom>
                <a:avLst/>
                <a:gdLst>
                  <a:gd name="T0" fmla="*/ 30 w 37"/>
                  <a:gd name="T1" fmla="*/ 89 h 101"/>
                  <a:gd name="T2" fmla="*/ 30 w 37"/>
                  <a:gd name="T3" fmla="*/ 77 h 101"/>
                  <a:gd name="T4" fmla="*/ 9 w 37"/>
                  <a:gd name="T5" fmla="*/ 17 h 101"/>
                  <a:gd name="T6" fmla="*/ 30 w 37"/>
                  <a:gd name="T7" fmla="*/ 10 h 101"/>
                  <a:gd name="T8" fmla="*/ 30 w 37"/>
                  <a:gd name="T9" fmla="*/ 9 h 101"/>
                  <a:gd name="T10" fmla="*/ 35 w 37"/>
                  <a:gd name="T11" fmla="*/ 0 h 101"/>
                  <a:gd name="T12" fmla="*/ 7 w 37"/>
                  <a:gd name="T13" fmla="*/ 9 h 101"/>
                  <a:gd name="T14" fmla="*/ 2 w 37"/>
                  <a:gd name="T15" fmla="*/ 19 h 101"/>
                  <a:gd name="T16" fmla="*/ 28 w 37"/>
                  <a:gd name="T17" fmla="*/ 95 h 101"/>
                  <a:gd name="T18" fmla="*/ 37 w 37"/>
                  <a:gd name="T19" fmla="*/ 100 h 101"/>
                  <a:gd name="T20" fmla="*/ 30 w 37"/>
                  <a:gd name="T21" fmla="*/ 8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101">
                    <a:moveTo>
                      <a:pt x="30" y="89"/>
                    </a:moveTo>
                    <a:cubicBezTo>
                      <a:pt x="30" y="77"/>
                      <a:pt x="30" y="77"/>
                      <a:pt x="30" y="7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5"/>
                      <a:pt x="32" y="2"/>
                      <a:pt x="35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3" y="11"/>
                      <a:pt x="0" y="15"/>
                      <a:pt x="2" y="1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9"/>
                      <a:pt x="33" y="101"/>
                      <a:pt x="37" y="100"/>
                    </a:cubicBezTo>
                    <a:cubicBezTo>
                      <a:pt x="33" y="98"/>
                      <a:pt x="30" y="94"/>
                      <a:pt x="3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65" name="Freeform 1797"/>
              <p:cNvSpPr>
                <a:spLocks/>
              </p:cNvSpPr>
              <p:nvPr/>
            </p:nvSpPr>
            <p:spPr bwMode="auto">
              <a:xfrm>
                <a:off x="3473451" y="3670300"/>
                <a:ext cx="139700" cy="36512"/>
              </a:xfrm>
              <a:custGeom>
                <a:avLst/>
                <a:gdLst>
                  <a:gd name="T0" fmla="*/ 35 w 37"/>
                  <a:gd name="T1" fmla="*/ 7 h 10"/>
                  <a:gd name="T2" fmla="*/ 25 w 37"/>
                  <a:gd name="T3" fmla="*/ 1 h 10"/>
                  <a:gd name="T4" fmla="*/ 0 w 37"/>
                  <a:gd name="T5" fmla="*/ 10 h 10"/>
                  <a:gd name="T6" fmla="*/ 37 w 37"/>
                  <a:gd name="T7" fmla="*/ 10 h 10"/>
                  <a:gd name="T8" fmla="*/ 35 w 37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5" y="7"/>
                    </a:moveTo>
                    <a:cubicBezTo>
                      <a:pt x="34" y="2"/>
                      <a:pt x="29" y="0"/>
                      <a:pt x="25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7" y="10"/>
                      <a:pt x="37" y="10"/>
                      <a:pt x="37" y="10"/>
                    </a:cubicBezTo>
                    <a:lnTo>
                      <a:pt x="3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  <p:sp>
            <p:nvSpPr>
              <p:cNvPr id="66" name="Freeform 1798"/>
              <p:cNvSpPr>
                <a:spLocks/>
              </p:cNvSpPr>
              <p:nvPr/>
            </p:nvSpPr>
            <p:spPr bwMode="auto">
              <a:xfrm>
                <a:off x="3263901" y="3824288"/>
                <a:ext cx="123825" cy="201612"/>
              </a:xfrm>
              <a:custGeom>
                <a:avLst/>
                <a:gdLst>
                  <a:gd name="T0" fmla="*/ 9 w 33"/>
                  <a:gd name="T1" fmla="*/ 16 h 54"/>
                  <a:gd name="T2" fmla="*/ 17 w 33"/>
                  <a:gd name="T3" fmla="*/ 8 h 54"/>
                  <a:gd name="T4" fmla="*/ 14 w 33"/>
                  <a:gd name="T5" fmla="*/ 0 h 54"/>
                  <a:gd name="T6" fmla="*/ 3 w 33"/>
                  <a:gd name="T7" fmla="*/ 11 h 54"/>
                  <a:gd name="T8" fmla="*/ 3 w 33"/>
                  <a:gd name="T9" fmla="*/ 22 h 54"/>
                  <a:gd name="T10" fmla="*/ 33 w 33"/>
                  <a:gd name="T11" fmla="*/ 54 h 54"/>
                  <a:gd name="T12" fmla="*/ 27 w 33"/>
                  <a:gd name="T13" fmla="*/ 36 h 54"/>
                  <a:gd name="T14" fmla="*/ 9 w 33"/>
                  <a:gd name="T1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9" y="16"/>
                    </a:moveTo>
                    <a:cubicBezTo>
                      <a:pt x="17" y="8"/>
                      <a:pt x="17" y="8"/>
                      <a:pt x="17" y="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4"/>
                      <a:pt x="0" y="19"/>
                      <a:pt x="3" y="2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/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3121230" y="7443741"/>
            <a:ext cx="283464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Fun</a:t>
            </a:r>
            <a:endParaRPr lang="en-US" sz="1400" i="1" dirty="0" smtClean="0">
              <a:latin typeface="+mj-lt"/>
            </a:endParaRPr>
          </a:p>
        </p:txBody>
      </p:sp>
      <p:sp>
        <p:nvSpPr>
          <p:cNvPr id="69" name="Oval 13"/>
          <p:cNvSpPr>
            <a:spLocks noChangeAspect="1"/>
          </p:cNvSpPr>
          <p:nvPr/>
        </p:nvSpPr>
        <p:spPr>
          <a:xfrm>
            <a:off x="5678070" y="6618615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Roboto Light"/>
            </a:endParaRPr>
          </a:p>
        </p:txBody>
      </p:sp>
      <p:cxnSp>
        <p:nvCxnSpPr>
          <p:cNvPr id="70" name="Straight Connector 22"/>
          <p:cNvCxnSpPr/>
          <p:nvPr/>
        </p:nvCxnSpPr>
        <p:spPr>
          <a:xfrm>
            <a:off x="5966828" y="6762615"/>
            <a:ext cx="2522264" cy="0"/>
          </a:xfrm>
          <a:prstGeom prst="line">
            <a:avLst/>
          </a:prstGeom>
          <a:ln w="28575" cmpd="sng">
            <a:solidFill>
              <a:schemeClr val="bg1">
                <a:lumMod val="65000"/>
              </a:schemeClr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15"/>
          <p:cNvSpPr>
            <a:spLocks/>
          </p:cNvSpPr>
          <p:nvPr/>
        </p:nvSpPr>
        <p:spPr>
          <a:xfrm>
            <a:off x="9976609" y="6241979"/>
            <a:ext cx="1097280" cy="1041272"/>
          </a:xfrm>
          <a:prstGeom prst="roundRect">
            <a:avLst>
              <a:gd name="adj" fmla="val 18750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선택 상자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75" name="Rounded Rectangle 15"/>
          <p:cNvSpPr>
            <a:spLocks/>
          </p:cNvSpPr>
          <p:nvPr/>
        </p:nvSpPr>
        <p:spPr>
          <a:xfrm>
            <a:off x="12171296" y="6241979"/>
            <a:ext cx="1097280" cy="1041272"/>
          </a:xfrm>
          <a:prstGeom prst="roundRect">
            <a:avLst>
              <a:gd name="adj" fmla="val 18750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선택 상자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78" name="Rounded Rectangle 15"/>
          <p:cNvSpPr>
            <a:spLocks/>
          </p:cNvSpPr>
          <p:nvPr/>
        </p:nvSpPr>
        <p:spPr>
          <a:xfrm>
            <a:off x="14358084" y="6233625"/>
            <a:ext cx="1097280" cy="1049626"/>
          </a:xfrm>
          <a:prstGeom prst="roundRect">
            <a:avLst>
              <a:gd name="adj" fmla="val 18750"/>
            </a:avLst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선택 상자</a:t>
            </a:r>
            <a:endParaRPr lang="en-US" sz="1600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80" name="Text Box 7"/>
          <p:cNvSpPr txBox="1">
            <a:spLocks noChangeArrowheads="1"/>
          </p:cNvSpPr>
          <p:nvPr/>
        </p:nvSpPr>
        <p:spPr bwMode="auto">
          <a:xfrm>
            <a:off x="10087463" y="7278947"/>
            <a:ext cx="8755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꽝</a:t>
            </a:r>
            <a:endParaRPr lang="en-CA" sz="1400" b="1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sp>
        <p:nvSpPr>
          <p:cNvPr id="81" name="Text Box 7"/>
          <p:cNvSpPr txBox="1">
            <a:spLocks noChangeArrowheads="1"/>
          </p:cNvSpPr>
          <p:nvPr/>
        </p:nvSpPr>
        <p:spPr bwMode="auto">
          <a:xfrm>
            <a:off x="12282151" y="7297301"/>
            <a:ext cx="8755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응모번호</a:t>
            </a:r>
            <a:endParaRPr lang="en-CA" sz="1400" b="1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14468939" y="7313528"/>
            <a:ext cx="8755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2%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적립</a:t>
            </a:r>
            <a:endParaRPr lang="en-CA" sz="1400" b="1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9165719" y="7770384"/>
            <a:ext cx="6773605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marL="285750" indent="-285750" defTabSz="145094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추천된 제품을 구매하면 상자를 선택할 기회가 주어진다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marL="285750" indent="-285750" defTabSz="1450940">
              <a:buFont typeface="Arial" pitchFamily="34" charset="0"/>
              <a:buChar char="•"/>
            </a:pPr>
            <a:endParaRPr lang="en-US" altLang="ko-KR" sz="1600" dirty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marL="285750" indent="-285750" defTabSz="145094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선택 상자에서 선택된 것이 응모번호라면 매주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~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매달 진행하는 경품 추첨에 참가 신청을 할 수 있다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.</a:t>
            </a:r>
          </a:p>
          <a:p>
            <a:pPr marL="285750" indent="-285750" defTabSz="1450940">
              <a:buFont typeface="Arial" pitchFamily="34" charset="0"/>
              <a:buChar char="•"/>
            </a:pPr>
            <a:endParaRPr lang="en-US" altLang="ko-KR" sz="1600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marL="285750" indent="-285750" defTabSz="145094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Open Sans Light" pitchFamily="34" charset="0"/>
              </a:rPr>
              <a:t>추천 제품을 많이 살 수록 응모 번호를 획득 할 확률이 증가하고 동시에 경품에 당첨될 확률이 상승한다라는 점을 강조한다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  <a:p>
            <a:pPr defTabSz="1450940"/>
            <a:endParaRPr lang="en-US" altLang="ko-KR" sz="1400" b="1" dirty="0" smtClean="0">
              <a:latin typeface="나눔고딕" pitchFamily="50" charset="-127"/>
              <a:ea typeface="나눔고딕" pitchFamily="50" charset="-127"/>
              <a:cs typeface="Open Sans Light" pitchFamily="34" charset="0"/>
            </a:endParaRP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1097228" y="754417"/>
            <a:ext cx="12801600" cy="1005840"/>
          </a:xfrm>
          <a:prstGeom prst="rect">
            <a:avLst/>
          </a:prstGeom>
        </p:spPr>
        <p:txBody>
          <a:bodyPr/>
          <a:lstStyle>
            <a:lvl1pPr algn="l" defTabSz="13715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Event </a:t>
            </a:r>
            <a:r>
              <a:rPr lang="en-US" dirty="0" smtClean="0">
                <a:latin typeface="+mn-lt"/>
              </a:rPr>
              <a:t>IDEA Detail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6954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306331" y="4558725"/>
            <a:ext cx="9545594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CA" sz="7200" spc="-200" dirty="0" smtClean="0">
                <a:solidFill>
                  <a:schemeClr val="bg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Exploratory Data </a:t>
            </a:r>
            <a:r>
              <a:rPr lang="en-CA" sz="7200" spc="-200" dirty="0" smtClean="0">
                <a:ea typeface="Open Sans Light" pitchFamily="34" charset="0"/>
                <a:cs typeface="Open Sans Light" pitchFamily="34" charset="0"/>
              </a:rPr>
              <a:t>Analysis</a:t>
            </a:r>
            <a:endParaRPr lang="en-CA" sz="7200" spc="-200" dirty="0"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2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smtClean="0">
                <a:latin typeface="+mn-lt"/>
              </a:rPr>
              <a:t>Analysis</a:t>
            </a:r>
            <a:endParaRPr lang="en-US" dirty="0">
              <a:latin typeface="+mn-lt"/>
            </a:endParaRPr>
          </a:p>
        </p:txBody>
      </p:sp>
      <p:grpSp>
        <p:nvGrpSpPr>
          <p:cNvPr id="9" name="그룹 8"/>
          <p:cNvGrpSpPr>
            <a:grpSpLocks/>
          </p:cNvGrpSpPr>
          <p:nvPr/>
        </p:nvGrpSpPr>
        <p:grpSpPr>
          <a:xfrm>
            <a:off x="534211" y="1761140"/>
            <a:ext cx="4386131" cy="2316728"/>
            <a:chOff x="3430472" y="2905533"/>
            <a:chExt cx="6819900" cy="3705225"/>
          </a:xfrm>
        </p:grpSpPr>
        <p:graphicFrame>
          <p:nvGraphicFramePr>
            <p:cNvPr id="11" name="차트 10"/>
            <p:cNvGraphicFramePr/>
            <p:nvPr>
              <p:extLst>
                <p:ext uri="{D42A27DB-BD31-4B8C-83A1-F6EECF244321}">
                  <p14:modId xmlns:p14="http://schemas.microsoft.com/office/powerpoint/2010/main" val="3965579152"/>
                </p:ext>
              </p:extLst>
            </p:nvPr>
          </p:nvGraphicFramePr>
          <p:xfrm>
            <a:off x="3430472" y="2905533"/>
            <a:ext cx="6819900" cy="37052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414530" y="5333538"/>
              <a:ext cx="1210949" cy="41840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1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오프라인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84569" y="3750946"/>
              <a:ext cx="1248785" cy="41840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100" b="1" i="0" u="none" strike="noStrike" kern="1200" cap="none" spc="0" normalizeH="0" baseline="0" dirty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온라인</a:t>
              </a:r>
            </a:p>
          </p:txBody>
        </p:sp>
      </p:grp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251440711"/>
              </p:ext>
            </p:extLst>
          </p:nvPr>
        </p:nvGraphicFramePr>
        <p:xfrm>
          <a:off x="284991" y="4005635"/>
          <a:ext cx="4504724" cy="229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942077379"/>
              </p:ext>
            </p:extLst>
          </p:nvPr>
        </p:nvGraphicFramePr>
        <p:xfrm>
          <a:off x="712823" y="6551691"/>
          <a:ext cx="5255988" cy="3074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1153285793"/>
              </p:ext>
            </p:extLst>
          </p:nvPr>
        </p:nvGraphicFramePr>
        <p:xfrm>
          <a:off x="6490461" y="6625467"/>
          <a:ext cx="6127447" cy="3047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6109022" y="1264190"/>
            <a:ext cx="5053688" cy="2641059"/>
            <a:chOff x="169163" y="79611"/>
            <a:chExt cx="6442843" cy="334938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9163" y="79611"/>
              <a:ext cx="6442843" cy="334938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90259" y="257173"/>
              <a:ext cx="2600325" cy="279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</a:rPr>
                <a:t>고객들 소비 시간대 </a:t>
              </a:r>
              <a:r>
                <a:rPr kumimoji="0" lang="en-US" altLang="ko-KR" sz="13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</a:rPr>
                <a:t>(A01 ~ A06)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64750" y="3838514"/>
            <a:ext cx="5176975" cy="2685681"/>
            <a:chOff x="169163" y="3429000"/>
            <a:chExt cx="6554946" cy="342900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9163" y="3429000"/>
              <a:ext cx="6554946" cy="3429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90258" y="3638542"/>
              <a:ext cx="2600323" cy="289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</a:rPr>
                <a:t>고객들 소비 시간대 </a:t>
              </a:r>
              <a:r>
                <a:rPr kumimoji="0" lang="en-US" altLang="ko-KR" sz="13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</a:rPr>
                <a:t>(B01 ~ E01)</a:t>
              </a:r>
            </a:p>
          </p:txBody>
        </p:sp>
      </p:grpSp>
      <p:grpSp>
        <p:nvGrpSpPr>
          <p:cNvPr id="23" name="그룹 22"/>
          <p:cNvGrpSpPr>
            <a:grpSpLocks/>
          </p:cNvGrpSpPr>
          <p:nvPr/>
        </p:nvGrpSpPr>
        <p:grpSpPr>
          <a:xfrm>
            <a:off x="11408237" y="1514530"/>
            <a:ext cx="6549168" cy="3354349"/>
            <a:chOff x="5467348" y="3421887"/>
            <a:chExt cx="6724652" cy="3425902"/>
          </a:xfrm>
        </p:grpSpPr>
        <p:graphicFrame>
          <p:nvGraphicFramePr>
            <p:cNvPr id="24" name="차트 23"/>
            <p:cNvGraphicFramePr/>
            <p:nvPr>
              <p:extLst>
                <p:ext uri="{D42A27DB-BD31-4B8C-83A1-F6EECF244321}">
                  <p14:modId xmlns:p14="http://schemas.microsoft.com/office/powerpoint/2010/main" val="2060967878"/>
                </p:ext>
              </p:extLst>
            </p:nvPr>
          </p:nvGraphicFramePr>
          <p:xfrm>
            <a:off x="5467348" y="3421887"/>
            <a:ext cx="6724652" cy="34259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>
              <a:off x="7967654" y="4693814"/>
              <a:ext cx="814388" cy="334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262626"/>
                  </a:solidFill>
                  <a:latin typeface="Roboto Condensed Light"/>
                  <a:ea typeface="Roboto Condensed Light"/>
                  <a:cs typeface="Roboto Condensed Light"/>
                </a:rPr>
                <a:t>29.8%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64399" y="5419722"/>
              <a:ext cx="802527" cy="331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70.2%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2054342" y="5344609"/>
            <a:ext cx="5667374" cy="845344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18520" y="5559183"/>
            <a:ext cx="6055180" cy="4770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kumimoji="0" lang="en-US" altLang="ko-KR" sz="250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L-pay </a:t>
            </a:r>
            <a:r>
              <a:rPr kumimoji="0" lang="ko-KR" altLang="en-US" sz="2500" i="0" u="none" strike="noStrike" kern="1200" cap="none" spc="0" normalizeH="0" baseline="0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이용률이 </a:t>
            </a:r>
            <a:r>
              <a:rPr kumimoji="0" lang="en-US" altLang="ko-KR" sz="2500" i="0" u="none" strike="noStrike" kern="1200" cap="none" spc="0" normalizeH="0" baseline="0" dirty="0">
                <a:solidFill>
                  <a:schemeClr val="tx1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30%</a:t>
            </a:r>
            <a:r>
              <a:rPr kumimoji="0" lang="ko-KR" altLang="en-US" sz="2500" i="0" u="none" strike="noStrike" kern="1200" cap="none" spc="0" normalizeH="0" baseline="0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밖에 되지 </a:t>
            </a:r>
            <a:r>
              <a:rPr lang="ko-KR" altLang="en-US" sz="25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않는</a:t>
            </a:r>
            <a:r>
              <a:rPr lang="ko-KR" altLang="en-US" sz="2500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다</a:t>
            </a:r>
            <a:endParaRPr kumimoji="0" lang="ko-KR" altLang="en-US" sz="2500" i="0" u="none" strike="noStrike" kern="1200" cap="none" spc="0" normalizeH="0" baseline="0" dirty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371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1634" y="1257337"/>
            <a:ext cx="3697194" cy="100584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400" b="1" dirty="0">
                <a:latin typeface="+mn-lt"/>
                <a:ea typeface="+mn-ea"/>
                <a:cs typeface="+mn-cs"/>
              </a:rPr>
              <a:t>‘</a:t>
            </a:r>
            <a:r>
              <a:rPr lang="ko-KR" altLang="en-US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페이 전쟁</a:t>
            </a:r>
            <a:r>
              <a:rPr lang="en-US" altLang="ko-KR" sz="4400" b="1" dirty="0">
                <a:latin typeface="+mn-lt"/>
                <a:ea typeface="+mn-ea"/>
                <a:cs typeface="+mn-cs"/>
              </a:rPr>
              <a:t>’</a:t>
            </a:r>
            <a:endParaRPr lang="ko-KR" altLang="en-US" sz="4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9333" y="2480413"/>
            <a:ext cx="9596551" cy="15387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68642" y="3821461"/>
            <a:ext cx="9184166" cy="159543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5">
                    <hd:imgEffect xmlns:hd="http://schemas.haansoft.com/office/drawingml/8.0">
                      <hd:artEffectSharpenSoften amount="3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88703" y="5144673"/>
            <a:ext cx="7502833" cy="447668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827416" y="6870066"/>
            <a:ext cx="7225392" cy="1025904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1" name="TextBox 30"/>
          <p:cNvSpPr txBox="1"/>
          <p:nvPr/>
        </p:nvSpPr>
        <p:spPr>
          <a:xfrm>
            <a:off x="9936271" y="6870067"/>
            <a:ext cx="7116537" cy="1371894"/>
          </a:xfrm>
          <a:prstGeom prst="rect">
            <a:avLst/>
          </a:prstGeom>
        </p:spPr>
        <p:txBody>
          <a:bodyPr wrap="square" tIns="72009" bIns="72009">
            <a:normAutofit/>
          </a:bodyPr>
          <a:lstStyle/>
          <a:p>
            <a:pPr lvl="0" algn="ctr">
              <a:defRPr/>
            </a:pPr>
            <a:r>
              <a:rPr lang="ko-KR" altLang="en-US" sz="2800" dirty="0" smtClean="0">
                <a:latin typeface="나눔고딕 Light" pitchFamily="50" charset="-127"/>
                <a:ea typeface="나눔고딕 Light" pitchFamily="50" charset="-127"/>
              </a:rPr>
              <a:t>요즘 </a:t>
            </a:r>
            <a:r>
              <a:rPr lang="ko-KR" altLang="en-US" sz="2800" dirty="0">
                <a:latin typeface="나눔고딕 Light" pitchFamily="50" charset="-127"/>
                <a:ea typeface="나눔고딕 Light" pitchFamily="50" charset="-127"/>
              </a:rPr>
              <a:t>국내 외 크고 작은 기업들이 </a:t>
            </a:r>
            <a:r>
              <a:rPr lang="en-US" altLang="ko-KR" sz="2800" dirty="0">
                <a:latin typeface="나눔고딕 Light" pitchFamily="50" charset="-127"/>
                <a:ea typeface="나눔고딕 Light" pitchFamily="50" charset="-127"/>
              </a:rPr>
              <a:t>‘</a:t>
            </a:r>
            <a:r>
              <a:rPr lang="ko-KR" altLang="en-US" sz="2800" dirty="0">
                <a:latin typeface="나눔고딕 Light" pitchFamily="50" charset="-127"/>
                <a:ea typeface="나눔고딕 Light" pitchFamily="50" charset="-127"/>
              </a:rPr>
              <a:t>간편 결제 시스템</a:t>
            </a:r>
            <a:r>
              <a:rPr lang="en-US" altLang="ko-KR" sz="2800" dirty="0">
                <a:latin typeface="나눔고딕 Light" pitchFamily="50" charset="-127"/>
                <a:ea typeface="나눔고딕 Light" pitchFamily="50" charset="-127"/>
              </a:rPr>
              <a:t>’</a:t>
            </a:r>
            <a:r>
              <a:rPr lang="ko-KR" altLang="en-US" sz="2800" dirty="0">
                <a:latin typeface="나눔고딕 Light" pitchFamily="50" charset="-127"/>
                <a:ea typeface="나눔고딕 Light" pitchFamily="50" charset="-127"/>
              </a:rPr>
              <a:t> 전쟁을 벌이고 있음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97228" y="754417"/>
            <a:ext cx="12801600" cy="1005840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>
            <a:lvl1pPr algn="l" defTabSz="13715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Pay </a:t>
            </a:r>
            <a:r>
              <a:rPr lang="en-US" dirty="0" smtClean="0">
                <a:latin typeface="+mn-lt"/>
              </a:rPr>
              <a:t>Issue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2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80" y="2501126"/>
            <a:ext cx="12801600" cy="100584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왜 모두 </a:t>
            </a:r>
            <a:r>
              <a:rPr lang="en-US" altLang="ko-KR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OO</a:t>
            </a:r>
            <a:r>
              <a:rPr lang="ko-KR" altLang="en-US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페이를 </a:t>
            </a:r>
            <a:r>
              <a:rPr lang="ko-KR" altLang="en-US" sz="4400" b="1" dirty="0" smtClean="0">
                <a:latin typeface="나눔바른고딕" pitchFamily="50" charset="-127"/>
                <a:ea typeface="나눔바른고딕" pitchFamily="50" charset="-127"/>
                <a:cs typeface="+mn-cs"/>
              </a:rPr>
              <a:t>출시하려고 </a:t>
            </a:r>
            <a:r>
              <a:rPr lang="ko-KR" altLang="en-US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할까</a:t>
            </a:r>
            <a:r>
              <a:rPr lang="en-US" altLang="ko-KR" sz="4400" b="1" dirty="0">
                <a:latin typeface="나눔바른고딕" pitchFamily="50" charset="-127"/>
                <a:ea typeface="나눔바른고딕" pitchFamily="50" charset="-127"/>
                <a:cs typeface="+mn-cs"/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68512" y="4569840"/>
            <a:ext cx="8556256" cy="4289956"/>
          </a:xfrm>
          <a:prstGeom prst="rect">
            <a:avLst/>
          </a:prstGeom>
        </p:spPr>
        <p:txBody>
          <a:bodyPr wrap="square" tIns="72009" rIns="72009" bIns="72009">
            <a:normAutofit/>
          </a:bodyPr>
          <a:lstStyle/>
          <a:p>
            <a:pPr lvl="0">
              <a:defRPr/>
            </a:pPr>
            <a:r>
              <a:rPr lang="ko-KR" altLang="en-US" sz="2400" b="1" dirty="0" err="1">
                <a:latin typeface="나눔고딕 Light" pitchFamily="50" charset="-127"/>
                <a:ea typeface="나눔고딕 Light" pitchFamily="50" charset="-127"/>
              </a:rPr>
              <a:t>락인</a:t>
            </a:r>
            <a:r>
              <a:rPr lang="ko-KR" altLang="en-US" sz="2400" b="1" dirty="0">
                <a:latin typeface="나눔고딕 Light" pitchFamily="50" charset="-127"/>
                <a:ea typeface="나눔고딕 Light" pitchFamily="50" charset="-127"/>
              </a:rPr>
              <a:t> 효과 </a:t>
            </a:r>
            <a:r>
              <a:rPr lang="en-US" altLang="ko-KR" sz="2400" b="1" dirty="0">
                <a:latin typeface="나눔고딕 Light" pitchFamily="50" charset="-127"/>
                <a:ea typeface="나눔고딕 Light" pitchFamily="50" charset="-127"/>
              </a:rPr>
              <a:t>(Lock-in)</a:t>
            </a:r>
            <a:r>
              <a:rPr lang="ko-KR" altLang="en-US" sz="2400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sz="2400" dirty="0">
                <a:latin typeface="나눔고딕 Light" pitchFamily="50" charset="-127"/>
                <a:ea typeface="나눔고딕 Light" pitchFamily="50" charset="-127"/>
              </a:rPr>
              <a:t>:</a:t>
            </a:r>
            <a:r>
              <a:rPr lang="ko-KR" altLang="en-US" sz="2400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sz="2400" dirty="0">
                <a:latin typeface="나눔고딕 Light" pitchFamily="50" charset="-127"/>
                <a:ea typeface="나눔고딕 Light" pitchFamily="50" charset="-127"/>
              </a:rPr>
              <a:t>‘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페이</a:t>
            </a:r>
            <a:r>
              <a:rPr lang="en-US" altLang="ko-KR" sz="2000" dirty="0">
                <a:latin typeface="나눔고딕 Light" pitchFamily="50" charset="-127"/>
                <a:ea typeface="나눔고딕 Light" pitchFamily="50" charset="-127"/>
              </a:rPr>
              <a:t>’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로 고객을 유입해 충성고객을 만들기 위한 의도</a:t>
            </a:r>
            <a:endParaRPr lang="en-US" altLang="ko-KR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latin typeface="나눔고딕 Light" pitchFamily="50" charset="-127"/>
                <a:ea typeface="나눔고딕 Light" pitchFamily="50" charset="-127"/>
              </a:rPr>
              <a:t>ex) </a:t>
            </a:r>
            <a:r>
              <a:rPr lang="ko-KR" altLang="en-US" sz="2000" dirty="0" err="1">
                <a:latin typeface="나눔고딕 Light" pitchFamily="50" charset="-127"/>
                <a:ea typeface="나눔고딕 Light" pitchFamily="50" charset="-127"/>
              </a:rPr>
              <a:t>쿠팡의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2000" dirty="0" err="1">
                <a:latin typeface="나눔고딕 Light" pitchFamily="50" charset="-127"/>
                <a:ea typeface="나눔고딕 Light" pitchFamily="50" charset="-127"/>
              </a:rPr>
              <a:t>쿠팡플레이</a:t>
            </a:r>
            <a:r>
              <a:rPr lang="en-US" altLang="ko-KR" sz="2000" dirty="0">
                <a:latin typeface="나눔고딕 Light" pitchFamily="50" charset="-127"/>
                <a:ea typeface="나눔고딕 Light" pitchFamily="50" charset="-127"/>
              </a:rPr>
              <a:t>,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2000" dirty="0" err="1">
                <a:latin typeface="나눔고딕 Light" pitchFamily="50" charset="-127"/>
                <a:ea typeface="나눔고딕 Light" pitchFamily="50" charset="-127"/>
              </a:rPr>
              <a:t>네이버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 멤버십</a:t>
            </a: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자체 결제 시스템을 통해 </a:t>
            </a:r>
            <a:r>
              <a:rPr lang="ko-KR" altLang="en-US" sz="2000" dirty="0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수수료 절감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 효과</a:t>
            </a: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넓은 고객 기반을 토대로 금융업을 연계한다면 </a:t>
            </a:r>
            <a:r>
              <a:rPr lang="ko-KR" altLang="en-US" sz="2000" dirty="0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추가 </a:t>
            </a:r>
            <a:r>
              <a:rPr lang="ko-KR" altLang="en-US" sz="2000" dirty="0" err="1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수익원</a:t>
            </a:r>
            <a:r>
              <a:rPr lang="ko-KR" altLang="en-US" sz="2000" dirty="0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 확보 가능</a:t>
            </a: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endParaRPr lang="ko-KR" altLang="en-US" sz="2000" dirty="0">
              <a:latin typeface="나눔고딕 Light" pitchFamily="50" charset="-127"/>
              <a:ea typeface="나눔고딕 Light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간편결제를 통해 쌓인 </a:t>
            </a:r>
            <a:r>
              <a:rPr lang="ko-KR" altLang="en-US" sz="2000" dirty="0" smtClean="0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소비자 </a:t>
            </a:r>
            <a:r>
              <a:rPr lang="ko-KR" altLang="en-US" sz="2000" dirty="0">
                <a:solidFill>
                  <a:srgbClr val="D70909"/>
                </a:solidFill>
                <a:latin typeface="나눔고딕 Light" pitchFamily="50" charset="-127"/>
                <a:ea typeface="나눔고딕 Light" pitchFamily="50" charset="-127"/>
              </a:rPr>
              <a:t>데이터를 활용</a:t>
            </a:r>
            <a:r>
              <a:rPr lang="ko-KR" altLang="en-US" sz="2000" dirty="0">
                <a:latin typeface="나눔고딕 Light" pitchFamily="50" charset="-127"/>
                <a:ea typeface="나눔고딕 Light" pitchFamily="50" charset="-127"/>
              </a:rPr>
              <a:t>할 수 있음</a:t>
            </a:r>
          </a:p>
          <a:p>
            <a:pPr lvl="0">
              <a:defRPr/>
            </a:pPr>
            <a:endParaRPr lang="ko-KR" altLang="en-US" sz="3200" dirty="0">
              <a:latin typeface="나눔고딕 Light" pitchFamily="50" charset="-127"/>
              <a:ea typeface="나눔고딕 Light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alphaModFix amt="96000"/>
            <a:lum/>
          </a:blip>
          <a:srcRect l="6210" r="2390"/>
          <a:stretch>
            <a:fillRect/>
          </a:stretch>
        </p:blipFill>
        <p:spPr>
          <a:xfrm>
            <a:off x="10380765" y="2015505"/>
            <a:ext cx="6830526" cy="7191375"/>
          </a:xfrm>
          <a:prstGeom prst="rect">
            <a:avLst/>
          </a:prstGeom>
          <a:blipFill rotWithShape="1">
            <a:blip r:embed="rId3">
              <a:alphaModFix amt="96000"/>
              <a:lum/>
            </a:blip>
            <a:tile tx="0" ty="0" sx="100000" sy="100000" flip="none" algn="tl"/>
          </a:blipFill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7228" y="754417"/>
            <a:ext cx="12801600" cy="1005840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>
            <a:lvl1pPr algn="l" defTabSz="13715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Pay </a:t>
            </a:r>
            <a:r>
              <a:rPr lang="en-US" dirty="0" smtClean="0">
                <a:latin typeface="+mn-lt"/>
              </a:rPr>
              <a:t>Benefit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1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1312919097"/>
              </p:ext>
            </p:extLst>
          </p:nvPr>
        </p:nvGraphicFramePr>
        <p:xfrm>
          <a:off x="323851" y="5266516"/>
          <a:ext cx="5314949" cy="323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375197" y="8960755"/>
            <a:ext cx="6697948" cy="767388"/>
          </a:xfrm>
          <a:prstGeom prst="rect">
            <a:avLst/>
          </a:prstGeom>
          <a:solidFill>
            <a:srgbClr val="FFC000">
              <a:alpha val="2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 anchorCtr="0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99911" y="9046269"/>
            <a:ext cx="6994510" cy="767389"/>
          </a:xfrm>
          <a:prstGeom prst="rect">
            <a:avLst/>
          </a:prstGeom>
        </p:spPr>
        <p:txBody>
          <a:bodyPr wrap="square" tIns="72009" bIns="72009">
            <a:normAutofit/>
          </a:bodyPr>
          <a:lstStyle/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엘페이의</a:t>
            </a:r>
            <a:r>
              <a:rPr lang="ko-KR" altLang="en-US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사용률을 증진시키기 위해서는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어플을</a:t>
            </a:r>
            <a:r>
              <a:rPr lang="ko-KR" altLang="en-US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원활하게 사용 할 수 있는</a:t>
            </a:r>
            <a:endParaRPr lang="en-US" altLang="ko-KR" sz="1600" dirty="0" smtClean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연령과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엘페이</a:t>
            </a:r>
            <a:r>
              <a:rPr lang="ko-KR" altLang="en-US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사용 연령층을 비교하여 최적인 </a:t>
            </a:r>
            <a:r>
              <a:rPr lang="en-US" altLang="ko-KR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30 ~ 40</a:t>
            </a:r>
            <a:r>
              <a:rPr lang="ko-KR" altLang="en-US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대로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타겟을</a:t>
            </a:r>
            <a:r>
              <a:rPr lang="ko-KR" altLang="en-US" sz="16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선정</a:t>
            </a:r>
            <a:endParaRPr kumimoji="0" lang="ko-KR" altLang="en-US" sz="1600" b="0" i="0" u="none" strike="noStrike" kern="1200" cap="none" spc="0" normalizeH="0" baseline="0" dirty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</p:txBody>
      </p:sp>
      <p:graphicFrame>
        <p:nvGraphicFramePr>
          <p:cNvPr id="47" name="차트 46"/>
          <p:cNvGraphicFramePr/>
          <p:nvPr>
            <p:extLst>
              <p:ext uri="{D42A27DB-BD31-4B8C-83A1-F6EECF244321}">
                <p14:modId xmlns:p14="http://schemas.microsoft.com/office/powerpoint/2010/main" val="213452063"/>
              </p:ext>
            </p:extLst>
          </p:nvPr>
        </p:nvGraphicFramePr>
        <p:xfrm>
          <a:off x="0" y="2000285"/>
          <a:ext cx="5461029" cy="328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28" y="754417"/>
            <a:ext cx="12801600" cy="1005840"/>
          </a:xfrm>
        </p:spPr>
        <p:txBody>
          <a:bodyPr/>
          <a:lstStyle/>
          <a:p>
            <a:r>
              <a:rPr lang="en-US" dirty="0" smtClean="0"/>
              <a:t>EDA </a:t>
            </a:r>
            <a:r>
              <a:rPr lang="en-US" dirty="0" smtClean="0">
                <a:latin typeface="+mn-lt"/>
              </a:rPr>
              <a:t>Analysis of L-pay</a:t>
            </a:r>
            <a:endParaRPr lang="en-US" dirty="0">
              <a:latin typeface="+mn-lt"/>
            </a:endParaRP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1520217970"/>
              </p:ext>
            </p:extLst>
          </p:nvPr>
        </p:nvGraphicFramePr>
        <p:xfrm>
          <a:off x="10985347" y="2960800"/>
          <a:ext cx="7676092" cy="467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904570" y="8937170"/>
            <a:ext cx="6697948" cy="767388"/>
          </a:xfrm>
          <a:prstGeom prst="rect">
            <a:avLst/>
          </a:prstGeom>
          <a:solidFill>
            <a:srgbClr val="FFC000">
              <a:alpha val="2588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 anchorCtr="0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04570" y="9011072"/>
            <a:ext cx="6994510" cy="648791"/>
          </a:xfrm>
          <a:prstGeom prst="rect">
            <a:avLst/>
          </a:prstGeom>
        </p:spPr>
        <p:txBody>
          <a:bodyPr wrap="square" tIns="72009" bIns="72009">
            <a:normAutofit fontScale="85000" lnSpcReduction="10000"/>
          </a:bodyPr>
          <a:lstStyle/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L-pay</a:t>
            </a:r>
            <a:r>
              <a:rPr lang="en-US" altLang="ko-KR" sz="2000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ko-KR" altLang="en-US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결제 중 대부분은 </a:t>
            </a:r>
            <a:r>
              <a:rPr lang="ko-KR" altLang="en-US" sz="20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유통사</a:t>
            </a:r>
            <a:r>
              <a:rPr lang="ko-KR" altLang="en-US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en-US" altLang="ko-KR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A</a:t>
            </a:r>
            <a:r>
              <a:rPr lang="ko-KR" altLang="en-US" sz="2000" dirty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가</a:t>
            </a:r>
            <a:r>
              <a:rPr lang="ko-KR" altLang="en-US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</a:t>
            </a:r>
            <a:r>
              <a:rPr lang="en-US" altLang="ko-KR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65%</a:t>
            </a:r>
            <a:r>
              <a:rPr lang="ko-KR" altLang="en-US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를 차지하고 있었고</a:t>
            </a:r>
            <a:endParaRPr lang="en-US" altLang="ko-KR" sz="2000" dirty="0" smtClean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상대적으로 데이터가 많아 </a:t>
            </a:r>
            <a:r>
              <a:rPr kumimoji="0" lang="en-US" altLang="ko-KR" sz="2000" b="0" i="0" u="none" strike="noStrike" kern="1200" cap="none" spc="0" normalizeH="0" baseline="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A </a:t>
            </a:r>
            <a:r>
              <a:rPr lang="ko-KR" altLang="en-US" sz="2000" dirty="0" err="1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유통사</a:t>
            </a:r>
            <a:r>
              <a:rPr lang="ko-KR" altLang="en-US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 상품을 추천하는 것으로 정하였다</a:t>
            </a:r>
            <a:r>
              <a:rPr lang="en-US" altLang="ko-KR" sz="2000" dirty="0" smtClean="0">
                <a:solidFill>
                  <a:srgbClr val="262626"/>
                </a:solidFill>
                <a:latin typeface="나눔고딕 Light" pitchFamily="50" charset="-127"/>
                <a:ea typeface="나눔고딕 Light" pitchFamily="50" charset="-127"/>
                <a:cs typeface="Roboto Condensed Light"/>
              </a:rPr>
              <a:t>.</a:t>
            </a:r>
            <a:endParaRPr kumimoji="0" lang="ko-KR" altLang="en-US" sz="2000" b="0" i="0" u="none" strike="noStrike" kern="1200" cap="none" spc="0" normalizeH="0" baseline="0" dirty="0">
              <a:solidFill>
                <a:srgbClr val="262626"/>
              </a:solidFill>
              <a:latin typeface="나눔고딕 Light" pitchFamily="50" charset="-127"/>
              <a:ea typeface="나눔고딕 Light" pitchFamily="50" charset="-127"/>
              <a:cs typeface="Roboto Condensed Light"/>
            </a:endParaRPr>
          </a:p>
        </p:txBody>
      </p:sp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410891141"/>
              </p:ext>
            </p:extLst>
          </p:nvPr>
        </p:nvGraphicFramePr>
        <p:xfrm>
          <a:off x="5600157" y="2178615"/>
          <a:ext cx="5875564" cy="3141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3180723196"/>
              </p:ext>
            </p:extLst>
          </p:nvPr>
        </p:nvGraphicFramePr>
        <p:xfrm>
          <a:off x="5651862" y="5132614"/>
          <a:ext cx="5938158" cy="3340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469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841891" y="4558725"/>
            <a:ext cx="1060421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CA" sz="7200" spc="-200" dirty="0" smtClean="0">
                <a:solidFill>
                  <a:schemeClr val="bg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Recommendation </a:t>
            </a:r>
            <a:r>
              <a:rPr lang="en-CA" sz="7200" spc="-200" dirty="0" smtClean="0">
                <a:ea typeface="Open Sans Light" pitchFamily="34" charset="0"/>
                <a:cs typeface="Open Sans Light" pitchFamily="34" charset="0"/>
              </a:rPr>
              <a:t>Algorithm</a:t>
            </a:r>
            <a:endParaRPr lang="en-CA" sz="7200" spc="-200" dirty="0"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</a:t>
            </a:r>
            <a:r>
              <a:rPr lang="en-US" dirty="0" smtClean="0">
                <a:latin typeface="+mn-lt"/>
              </a:rPr>
              <a:t>Column 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097228" y="6685491"/>
            <a:ext cx="4412321" cy="2671706"/>
          </a:xfrm>
        </p:spPr>
        <p:txBody>
          <a:bodyPr/>
          <a:lstStyle/>
          <a:p>
            <a:pPr algn="just"/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Xgboost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는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Tree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기반 알고리즘으로 현재 가장 인기 있는 분류 알고리즘이다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</a:p>
          <a:p>
            <a:pPr algn="just"/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결론적으로는 </a:t>
            </a:r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Xgboost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를 사용하지는 않는다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 하지</a:t>
            </a:r>
            <a:r>
              <a:rPr lang="ko-KR" altLang="en-US" sz="1600" dirty="0">
                <a:latin typeface="나눔고딕 Light" pitchFamily="50" charset="-127"/>
                <a:ea typeface="나눔고딕 Light" pitchFamily="50" charset="-127"/>
              </a:rPr>
              <a:t>만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 이 알고리즘을 사용한 경험을 토대로 새로운 아이디어를 얻을 수 있었다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</a:p>
          <a:p>
            <a:pPr algn="just"/>
            <a:endParaRPr lang="id-ID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467190" y="6685488"/>
            <a:ext cx="4968597" cy="2238601"/>
          </a:xfrm>
        </p:spPr>
        <p:txBody>
          <a:bodyPr/>
          <a:lstStyle/>
          <a:p>
            <a:pPr algn="just"/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처음에는 이 알고리즘으로 전체적인 추천시스템의 틀을 만들어 보려고 하였었다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</a:p>
          <a:p>
            <a:pPr algn="just"/>
            <a:r>
              <a:rPr lang="en-US" sz="1600" dirty="0" err="1" smtClean="0">
                <a:latin typeface="나눔고딕 Light" pitchFamily="50" charset="-127"/>
                <a:ea typeface="나눔고딕 Light" pitchFamily="50" charset="-127"/>
              </a:rPr>
              <a:t>Xgboost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를 사용해보면서 단순히 하나만 추천한다는 것은 모델 성능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정확도 양쪽을 잡을 수 없다는 사실을 알았고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추천 범위를 축소할 필요성을 느끼게 되어 </a:t>
            </a:r>
            <a:r>
              <a:rPr lang="ko-KR" altLang="en-US" sz="1600" dirty="0" err="1" smtClean="0">
                <a:latin typeface="나눔고딕 Light" pitchFamily="50" charset="-127"/>
                <a:ea typeface="나눔고딕 Light" pitchFamily="50" charset="-127"/>
              </a:rPr>
              <a:t>유사도를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 채택하여 사용하게 해 보았다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algn="just"/>
            <a:endParaRPr lang="en-US" sz="1600" dirty="0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2252127" y="6685488"/>
            <a:ext cx="4937760" cy="2590686"/>
          </a:xfrm>
        </p:spPr>
        <p:txBody>
          <a:bodyPr/>
          <a:lstStyle/>
          <a:p>
            <a:pPr algn="just"/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“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고객의 선호도는 이전 선호도와 다를 것이다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”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라는 의문이 들어서 가장 최근 선호하는 아이템 위주로 추천시스템을 구현해 보려고 하였고 </a:t>
            </a:r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Deeplearning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기반의 추천시스템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(RNN, LSTM)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을 주로 찾아보다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GRU4REC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를 발견하게 되었고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  <a:endParaRPr lang="en-US" altLang="ko-KR" sz="1600" dirty="0">
              <a:latin typeface="나눔고딕 Light" pitchFamily="50" charset="-127"/>
              <a:ea typeface="나눔고딕 Light" pitchFamily="50" charset="-127"/>
            </a:endParaRPr>
          </a:p>
          <a:p>
            <a:pPr algn="just"/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LSTM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의 변형이며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Session-based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추천시스템으로 최근 </a:t>
            </a:r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Squential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한 정보를 이용해서 다음 상품 예측이 가능하다는 점에서 적극 활용하게 되었다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854" y="595397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XGboost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447" y="595397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Faiss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50641" y="595397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Gru4rec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5854" y="2557749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Recommendation System</a:t>
            </a:r>
            <a:endParaRPr lang="en-US" b="1" dirty="0">
              <a:latin typeface="+mj-lt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1097227" y="3092494"/>
            <a:ext cx="15987006" cy="2671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566" rtl="0" eaLnBrk="1" latinLnBrk="0" hangingPunct="1">
              <a:lnSpc>
                <a:spcPct val="110000"/>
              </a:lnSpc>
              <a:spcBef>
                <a:spcPts val="1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0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0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49" indent="0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0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806" indent="-342891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589" indent="-342891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371" indent="-342891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154" indent="-342891" algn="l" defTabSz="1371566" rtl="0" eaLnBrk="1" latinLnBrk="0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기존 협업 </a:t>
            </a:r>
            <a:r>
              <a:rPr lang="ko-KR" altLang="en-US" sz="1600" dirty="0" err="1" smtClean="0">
                <a:latin typeface="나눔고딕 Light" pitchFamily="50" charset="-127"/>
                <a:ea typeface="나눔고딕 Light" pitchFamily="50" charset="-127"/>
              </a:rPr>
              <a:t>필터링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User-based Filtering , Item-based Filtering, Matrix Factorization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추천시스템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 Deep Learning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기반 추천시스템 등 </a:t>
            </a:r>
            <a:r>
              <a:rPr lang="ko-KR" altLang="en-US" sz="1600" dirty="0" err="1" smtClean="0">
                <a:latin typeface="나눔고딕 Light" pitchFamily="50" charset="-127"/>
                <a:ea typeface="나눔고딕 Light" pitchFamily="50" charset="-127"/>
              </a:rPr>
              <a:t>롯데에서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 제공 받은 데이터로 많은 시도를 해보았다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algn="just"/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위의 알고리즘은 평점데이터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(Rating)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의 데이터가 주어지고 그것을 토대로 예측을 한다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하지만 제공 받은 데이터에는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Rating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이라는 정보가 없어서 직접 빈도수를 통해서 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Rating column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을 만들었지만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이것은 구매 빈도일 뿐 정말로 사용자가 만족해서 점수를 이렇게 주었을 지는 알 수 없었다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algn="just"/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또한 위의 시스템은  제공받은 데이터에 적용하기에는 무언가 무리가 있어 보였다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 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적절한 알고리즘을 찾아보도록 시도하였고</a:t>
            </a:r>
            <a:r>
              <a:rPr lang="en-US" altLang="ko-KR" sz="1600" dirty="0">
                <a:latin typeface="나눔고딕 Light" pitchFamily="50" charset="-127"/>
                <a:ea typeface="나눔고딕 Light" pitchFamily="50" charset="-127"/>
              </a:rPr>
              <a:t>  </a:t>
            </a:r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Xgboost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en-US" altLang="ko-KR" sz="1600" dirty="0" err="1" smtClean="0">
                <a:latin typeface="나눔고딕 Light" pitchFamily="50" charset="-127"/>
                <a:ea typeface="나눔고딕 Light" pitchFamily="50" charset="-127"/>
              </a:rPr>
              <a:t>Faiss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, Gru4rec</a:t>
            </a:r>
            <a:r>
              <a:rPr lang="ko-KR" altLang="en-US" sz="1600" dirty="0" smtClean="0">
                <a:latin typeface="나눔고딕 Light" pitchFamily="50" charset="-127"/>
                <a:ea typeface="나눔고딕 Light" pitchFamily="50" charset="-127"/>
              </a:rPr>
              <a:t>의 알고리즘을 이용하여 추천시스템을 구축하였다</a:t>
            </a:r>
            <a:r>
              <a:rPr lang="en-US" altLang="ko-KR" sz="1600" dirty="0" smtClean="0">
                <a:latin typeface="나눔고딕 Light" pitchFamily="50" charset="-127"/>
                <a:ea typeface="나눔고딕 Light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3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Plan  • Graphicriver.net/user/pptx/portfolio">
  <a:themeElements>
    <a:clrScheme name="Business Plan Presentation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F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Black">
      <a:majorFont>
        <a:latin typeface="Roboto Black"/>
        <a:ea typeface=""/>
        <a:cs typeface=""/>
      </a:majorFont>
      <a:minorFont>
        <a:latin typeface="Roboto Condens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1676</TotalTime>
  <Words>1143</Words>
  <Application>Microsoft Office PowerPoint</Application>
  <PresentationFormat>사용자 지정</PresentationFormat>
  <Paragraphs>202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굴림</vt:lpstr>
      <vt:lpstr>Arial</vt:lpstr>
      <vt:lpstr>나눔바른고딕</vt:lpstr>
      <vt:lpstr>Wingdings</vt:lpstr>
      <vt:lpstr>Roboto Black</vt:lpstr>
      <vt:lpstr>나눔바른고딕 Light</vt:lpstr>
      <vt:lpstr>맑은 고딕</vt:lpstr>
      <vt:lpstr>Roboto Condensed Light</vt:lpstr>
      <vt:lpstr>Roboto Light</vt:lpstr>
      <vt:lpstr>나눔고딕</vt:lpstr>
      <vt:lpstr>Calibri</vt:lpstr>
      <vt:lpstr>함초롬돋움</vt:lpstr>
      <vt:lpstr>나눔고딕 Light</vt:lpstr>
      <vt:lpstr>Open Sans Light</vt:lpstr>
      <vt:lpstr>Roboto Medium</vt:lpstr>
      <vt:lpstr>Lato Light</vt:lpstr>
      <vt:lpstr>Business Plan  • Graphicriver.net/user/pptx/portfolio</vt:lpstr>
      <vt:lpstr>PowerPoint 프레젠테이션</vt:lpstr>
      <vt:lpstr>PowerPoint 프레젠테이션</vt:lpstr>
      <vt:lpstr>PowerPoint 프레젠테이션</vt:lpstr>
      <vt:lpstr>EDA Analysis</vt:lpstr>
      <vt:lpstr>‘페이 전쟁’</vt:lpstr>
      <vt:lpstr>왜 모두 OO페이를 출시하려고 할까?</vt:lpstr>
      <vt:lpstr>EDA Analysis of L-pay</vt:lpstr>
      <vt:lpstr>PowerPoint 프레젠테이션</vt:lpstr>
      <vt:lpstr>Recommendation Column </vt:lpstr>
      <vt:lpstr>Recommendation Faiss</vt:lpstr>
      <vt:lpstr>Recommendation Gru4rec </vt:lpstr>
      <vt:lpstr>Recommendation Layer</vt:lpstr>
      <vt:lpstr>PowerPoint 프레젠테이션</vt:lpstr>
      <vt:lpstr>Three Steps to IDEA</vt:lpstr>
      <vt:lpstr>Development Concept</vt:lpstr>
      <vt:lpstr>Pay Event case</vt:lpstr>
      <vt:lpstr>Development Concept</vt:lpstr>
      <vt:lpstr>Development Concept</vt:lpstr>
      <vt:lpstr>Pay Event Benchmarking &amp; IDEA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Budi Hr</dc:creator>
  <cp:lastModifiedBy>Changhyun</cp:lastModifiedBy>
  <cp:revision>394</cp:revision>
  <dcterms:created xsi:type="dcterms:W3CDTF">2016-09-13T15:09:51Z</dcterms:created>
  <dcterms:modified xsi:type="dcterms:W3CDTF">2022-08-11T09:05:23Z</dcterms:modified>
</cp:coreProperties>
</file>